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8" r:id="rId5"/>
    <p:sldMasterId id="214748368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6858000" cx="12192000"/>
  <p:notesSz cx="6858000" cy="9144000"/>
  <p:embeddedFontLst>
    <p:embeddedFont>
      <p:font typeface="Helvetica Neue"/>
      <p:regular r:id="rId22"/>
      <p:bold r:id="rId23"/>
      <p:italic r:id="rId24"/>
      <p:boldItalic r:id="rId25"/>
    </p:embeddedFont>
    <p:embeddedFont>
      <p:font typeface="Helvetica Neue Light"/>
      <p:regular r:id="rId26"/>
      <p:bold r:id="rId27"/>
      <p:italic r:id="rId28"/>
      <p:boldItalic r:id="rId29"/>
    </p:embeddedFont>
    <p:embeddedFont>
      <p:font typeface="Gill Sans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2" roundtripDataSignature="AMtx7mhzcd/K93zE1Nk/KvwghC53By7k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D02177B-E609-4DB8-8EC4-6A3B9AE6E24A}">
  <a:tblStyle styleId="{DD02177B-E609-4DB8-8EC4-6A3B9AE6E2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HelveticaNeue-regular.fntdata"/><Relationship Id="rId21" Type="http://schemas.openxmlformats.org/officeDocument/2006/relationships/slide" Target="slides/slide14.xml"/><Relationship Id="rId24" Type="http://schemas.openxmlformats.org/officeDocument/2006/relationships/font" Target="fonts/HelveticaNeue-italic.fntdata"/><Relationship Id="rId23" Type="http://schemas.openxmlformats.org/officeDocument/2006/relationships/font" Target="fonts/HelveticaNeue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HelveticaNeueLight-regular.fntdata"/><Relationship Id="rId25" Type="http://schemas.openxmlformats.org/officeDocument/2006/relationships/font" Target="fonts/HelveticaNeue-boldItalic.fntdata"/><Relationship Id="rId28" Type="http://schemas.openxmlformats.org/officeDocument/2006/relationships/font" Target="fonts/HelveticaNeueLight-italic.fntdata"/><Relationship Id="rId27" Type="http://schemas.openxmlformats.org/officeDocument/2006/relationships/font" Target="fonts/HelveticaNeueLight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HelveticaNeueLight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GillSans-bold.fntdata"/><Relationship Id="rId30" Type="http://schemas.openxmlformats.org/officeDocument/2006/relationships/font" Target="fonts/GillSans-regular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32" Type="http://customschemas.google.com/relationships/presentationmetadata" Target="meta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a9627a6ad0_2_52:notes"/>
          <p:cNvSpPr/>
          <p:nvPr>
            <p:ph idx="2" type="sldImg"/>
          </p:nvPr>
        </p:nvSpPr>
        <p:spPr>
          <a:xfrm>
            <a:off x="767603" y="1143000"/>
            <a:ext cx="5322794" cy="308552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a9627a6ad0_2_52:notes"/>
          <p:cNvSpPr txBox="1"/>
          <p:nvPr>
            <p:ph idx="1" type="body"/>
          </p:nvPr>
        </p:nvSpPr>
        <p:spPr>
          <a:xfrm>
            <a:off x="686360" y="4400262"/>
            <a:ext cx="5485280" cy="3600738"/>
          </a:xfrm>
          <a:prstGeom prst="rect">
            <a:avLst/>
          </a:prstGeom>
          <a:noFill/>
          <a:ln>
            <a:noFill/>
          </a:ln>
        </p:spPr>
        <p:txBody>
          <a:bodyPr anchorCtr="0" anchor="t" bIns="40725" lIns="81475" spcFirstLastPara="1" rIns="81475" wrap="square" tIns="4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68" name="Google Shape;268;ga9627a6ad0_2_52:notes"/>
          <p:cNvSpPr txBox="1"/>
          <p:nvPr>
            <p:ph idx="12" type="sldNum"/>
          </p:nvPr>
        </p:nvSpPr>
        <p:spPr>
          <a:xfrm>
            <a:off x="3884239" y="8685068"/>
            <a:ext cx="2972360" cy="458932"/>
          </a:xfrm>
          <a:prstGeom prst="rect">
            <a:avLst/>
          </a:prstGeom>
          <a:noFill/>
          <a:ln>
            <a:noFill/>
          </a:ln>
        </p:spPr>
        <p:txBody>
          <a:bodyPr anchorCtr="0" anchor="b" bIns="40725" lIns="81475" spcFirstLastPara="1" rIns="81475" wrap="square" tIns="407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abef904e94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abef904e94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gabef904e94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a9627a6ad0_2_284:notes"/>
          <p:cNvSpPr/>
          <p:nvPr>
            <p:ph idx="2" type="sldImg"/>
          </p:nvPr>
        </p:nvSpPr>
        <p:spPr>
          <a:xfrm>
            <a:off x="767603" y="1143000"/>
            <a:ext cx="5322794" cy="308552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ga9627a6ad0_2_284:notes"/>
          <p:cNvSpPr txBox="1"/>
          <p:nvPr>
            <p:ph idx="1" type="body"/>
          </p:nvPr>
        </p:nvSpPr>
        <p:spPr>
          <a:xfrm>
            <a:off x="686360" y="4400262"/>
            <a:ext cx="5485280" cy="3600738"/>
          </a:xfrm>
          <a:prstGeom prst="rect">
            <a:avLst/>
          </a:prstGeom>
          <a:noFill/>
          <a:ln>
            <a:noFill/>
          </a:ln>
        </p:spPr>
        <p:txBody>
          <a:bodyPr anchorCtr="0" anchor="t" bIns="40725" lIns="81475" spcFirstLastPara="1" rIns="81475" wrap="square" tIns="4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管理：TSC – TSC chair, co-chair, TSC member,</a:t>
            </a:r>
            <a:endParaRPr sz="1200"/>
          </a:p>
        </p:txBody>
      </p:sp>
      <p:sp>
        <p:nvSpPr>
          <p:cNvPr id="482" name="Google Shape;482;ga9627a6ad0_2_284:notes"/>
          <p:cNvSpPr txBox="1"/>
          <p:nvPr>
            <p:ph idx="12" type="sldNum"/>
          </p:nvPr>
        </p:nvSpPr>
        <p:spPr>
          <a:xfrm>
            <a:off x="3884239" y="8685068"/>
            <a:ext cx="2972360" cy="458932"/>
          </a:xfrm>
          <a:prstGeom prst="rect">
            <a:avLst/>
          </a:prstGeom>
          <a:noFill/>
          <a:ln>
            <a:noFill/>
          </a:ln>
        </p:spPr>
        <p:txBody>
          <a:bodyPr anchorCtr="0" anchor="b" bIns="40725" lIns="81475" spcFirstLastPara="1" rIns="81475" wrap="square" tIns="407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a9627a6ad0_2_290:notes"/>
          <p:cNvSpPr/>
          <p:nvPr>
            <p:ph idx="2" type="sldImg"/>
          </p:nvPr>
        </p:nvSpPr>
        <p:spPr>
          <a:xfrm>
            <a:off x="767603" y="1143000"/>
            <a:ext cx="5322794" cy="308552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8" name="Google Shape;488;ga9627a6ad0_2_290:notes"/>
          <p:cNvSpPr txBox="1"/>
          <p:nvPr>
            <p:ph idx="1" type="body"/>
          </p:nvPr>
        </p:nvSpPr>
        <p:spPr>
          <a:xfrm>
            <a:off x="686360" y="4400262"/>
            <a:ext cx="5485280" cy="3600738"/>
          </a:xfrm>
          <a:prstGeom prst="rect">
            <a:avLst/>
          </a:prstGeom>
          <a:noFill/>
          <a:ln>
            <a:noFill/>
          </a:ln>
        </p:spPr>
        <p:txBody>
          <a:bodyPr anchorCtr="0" anchor="t" bIns="40725" lIns="81475" spcFirstLastPara="1" rIns="81475" wrap="square" tIns="4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89" name="Google Shape;489;ga9627a6ad0_2_290:notes"/>
          <p:cNvSpPr txBox="1"/>
          <p:nvPr>
            <p:ph idx="12" type="sldNum"/>
          </p:nvPr>
        </p:nvSpPr>
        <p:spPr>
          <a:xfrm>
            <a:off x="3884239" y="8685068"/>
            <a:ext cx="2972360" cy="458932"/>
          </a:xfrm>
          <a:prstGeom prst="rect">
            <a:avLst/>
          </a:prstGeom>
          <a:noFill/>
          <a:ln>
            <a:noFill/>
          </a:ln>
        </p:spPr>
        <p:txBody>
          <a:bodyPr anchorCtr="0" anchor="b" bIns="40725" lIns="81475" spcFirstLastPara="1" rIns="81475" wrap="square" tIns="407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a9627a6ad0_2_301:notes"/>
          <p:cNvSpPr/>
          <p:nvPr>
            <p:ph idx="2" type="sldImg"/>
          </p:nvPr>
        </p:nvSpPr>
        <p:spPr>
          <a:xfrm>
            <a:off x="767603" y="1143000"/>
            <a:ext cx="5322794" cy="308552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8" name="Google Shape;498;ga9627a6ad0_2_301:notes"/>
          <p:cNvSpPr txBox="1"/>
          <p:nvPr>
            <p:ph idx="1" type="body"/>
          </p:nvPr>
        </p:nvSpPr>
        <p:spPr>
          <a:xfrm>
            <a:off x="686360" y="4400262"/>
            <a:ext cx="5485280" cy="3600738"/>
          </a:xfrm>
          <a:prstGeom prst="rect">
            <a:avLst/>
          </a:prstGeom>
          <a:noFill/>
          <a:ln>
            <a:noFill/>
          </a:ln>
        </p:spPr>
        <p:txBody>
          <a:bodyPr anchorCtr="0" anchor="t" bIns="40725" lIns="81475" spcFirstLastPara="1" rIns="81475" wrap="square" tIns="4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99" name="Google Shape;499;ga9627a6ad0_2_301:notes"/>
          <p:cNvSpPr txBox="1"/>
          <p:nvPr>
            <p:ph idx="12" type="sldNum"/>
          </p:nvPr>
        </p:nvSpPr>
        <p:spPr>
          <a:xfrm>
            <a:off x="3884239" y="8685068"/>
            <a:ext cx="2972360" cy="458932"/>
          </a:xfrm>
          <a:prstGeom prst="rect">
            <a:avLst/>
          </a:prstGeom>
          <a:noFill/>
          <a:ln>
            <a:noFill/>
          </a:ln>
        </p:spPr>
        <p:txBody>
          <a:bodyPr anchorCtr="0" anchor="b" bIns="40725" lIns="81475" spcFirstLastPara="1" rIns="81475" wrap="square" tIns="407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aa0b63a94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aa0b63a94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gaa0b63a948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9627a6ad0_2_112:notes"/>
          <p:cNvSpPr/>
          <p:nvPr>
            <p:ph idx="2" type="sldImg"/>
          </p:nvPr>
        </p:nvSpPr>
        <p:spPr>
          <a:xfrm>
            <a:off x="767603" y="1143000"/>
            <a:ext cx="5322794" cy="308552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a9627a6ad0_2_112:notes"/>
          <p:cNvSpPr txBox="1"/>
          <p:nvPr>
            <p:ph idx="1" type="body"/>
          </p:nvPr>
        </p:nvSpPr>
        <p:spPr>
          <a:xfrm>
            <a:off x="686360" y="4400262"/>
            <a:ext cx="5485280" cy="3600738"/>
          </a:xfrm>
          <a:prstGeom prst="rect">
            <a:avLst/>
          </a:prstGeom>
          <a:noFill/>
          <a:ln>
            <a:noFill/>
          </a:ln>
        </p:spPr>
        <p:txBody>
          <a:bodyPr anchorCtr="0" anchor="t" bIns="40725" lIns="81475" spcFirstLastPara="1" rIns="81475" wrap="square" tIns="4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75" name="Google Shape;275;ga9627a6ad0_2_112:notes"/>
          <p:cNvSpPr txBox="1"/>
          <p:nvPr>
            <p:ph idx="12" type="sldNum"/>
          </p:nvPr>
        </p:nvSpPr>
        <p:spPr>
          <a:xfrm>
            <a:off x="3884239" y="8685068"/>
            <a:ext cx="2972360" cy="458932"/>
          </a:xfrm>
          <a:prstGeom prst="rect">
            <a:avLst/>
          </a:prstGeom>
          <a:noFill/>
          <a:ln>
            <a:noFill/>
          </a:ln>
        </p:spPr>
        <p:txBody>
          <a:bodyPr anchorCtr="0" anchor="b" bIns="40725" lIns="81475" spcFirstLastPara="1" rIns="81475" wrap="square" tIns="407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b4942c37a6_0_1:notes"/>
          <p:cNvSpPr/>
          <p:nvPr>
            <p:ph idx="2" type="sldImg"/>
          </p:nvPr>
        </p:nvSpPr>
        <p:spPr>
          <a:xfrm>
            <a:off x="767603" y="1143000"/>
            <a:ext cx="5322900" cy="308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gb4942c37a6_0_1:notes"/>
          <p:cNvSpPr txBox="1"/>
          <p:nvPr>
            <p:ph idx="1" type="body"/>
          </p:nvPr>
        </p:nvSpPr>
        <p:spPr>
          <a:xfrm>
            <a:off x="686360" y="4400262"/>
            <a:ext cx="548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0725" lIns="81475" spcFirstLastPara="1" rIns="81475" wrap="square" tIns="4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89" name="Google Shape;289;gb4942c37a6_0_1:notes"/>
          <p:cNvSpPr txBox="1"/>
          <p:nvPr>
            <p:ph idx="12" type="sldNum"/>
          </p:nvPr>
        </p:nvSpPr>
        <p:spPr>
          <a:xfrm>
            <a:off x="3884239" y="8685068"/>
            <a:ext cx="29724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0725" lIns="81475" spcFirstLastPara="1" rIns="81475" wrap="square" tIns="407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a9627a6ad0_2_120:notes"/>
          <p:cNvSpPr txBox="1"/>
          <p:nvPr>
            <p:ph idx="1" type="body"/>
          </p:nvPr>
        </p:nvSpPr>
        <p:spPr>
          <a:xfrm>
            <a:off x="686360" y="4400262"/>
            <a:ext cx="5485280" cy="3600738"/>
          </a:xfrm>
          <a:prstGeom prst="rect">
            <a:avLst/>
          </a:prstGeom>
        </p:spPr>
        <p:txBody>
          <a:bodyPr anchorCtr="0" anchor="t" bIns="81475" lIns="81475" spcFirstLastPara="1" rIns="81475" wrap="square" tIns="8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a9627a6ad0_2_120:notes"/>
          <p:cNvSpPr/>
          <p:nvPr>
            <p:ph idx="2" type="sldImg"/>
          </p:nvPr>
        </p:nvSpPr>
        <p:spPr>
          <a:xfrm>
            <a:off x="767603" y="1143000"/>
            <a:ext cx="5322794" cy="308552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a9627a6ad0_2_193:notes"/>
          <p:cNvSpPr/>
          <p:nvPr>
            <p:ph idx="2" type="sldImg"/>
          </p:nvPr>
        </p:nvSpPr>
        <p:spPr>
          <a:xfrm>
            <a:off x="767603" y="1143000"/>
            <a:ext cx="5322794" cy="308552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ga9627a6ad0_2_193:notes"/>
          <p:cNvSpPr txBox="1"/>
          <p:nvPr>
            <p:ph idx="1" type="body"/>
          </p:nvPr>
        </p:nvSpPr>
        <p:spPr>
          <a:xfrm>
            <a:off x="686360" y="4400262"/>
            <a:ext cx="5485280" cy="3600738"/>
          </a:xfrm>
          <a:prstGeom prst="rect">
            <a:avLst/>
          </a:prstGeom>
          <a:noFill/>
          <a:ln>
            <a:noFill/>
          </a:ln>
        </p:spPr>
        <p:txBody>
          <a:bodyPr anchorCtr="0" anchor="t" bIns="40725" lIns="81475" spcFirstLastPara="1" rIns="81475" wrap="square" tIns="4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70" name="Google Shape;370;ga9627a6ad0_2_193:notes"/>
          <p:cNvSpPr txBox="1"/>
          <p:nvPr>
            <p:ph idx="12" type="sldNum"/>
          </p:nvPr>
        </p:nvSpPr>
        <p:spPr>
          <a:xfrm>
            <a:off x="3884239" y="8685068"/>
            <a:ext cx="2972360" cy="458932"/>
          </a:xfrm>
          <a:prstGeom prst="rect">
            <a:avLst/>
          </a:prstGeom>
          <a:noFill/>
          <a:ln>
            <a:noFill/>
          </a:ln>
        </p:spPr>
        <p:txBody>
          <a:bodyPr anchorCtr="0" anchor="b" bIns="40725" lIns="81475" spcFirstLastPara="1" rIns="81475" wrap="square" tIns="407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a9627a6ad0_2_199:notes"/>
          <p:cNvSpPr txBox="1"/>
          <p:nvPr>
            <p:ph idx="1" type="body"/>
          </p:nvPr>
        </p:nvSpPr>
        <p:spPr>
          <a:xfrm>
            <a:off x="686360" y="4400262"/>
            <a:ext cx="5485280" cy="3600738"/>
          </a:xfrm>
          <a:prstGeom prst="rect">
            <a:avLst/>
          </a:prstGeom>
        </p:spPr>
        <p:txBody>
          <a:bodyPr anchorCtr="0" anchor="t" bIns="81475" lIns="81475" spcFirstLastPara="1" rIns="81475" wrap="square" tIns="8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a9627a6ad0_2_199:notes"/>
          <p:cNvSpPr/>
          <p:nvPr>
            <p:ph idx="2" type="sldImg"/>
          </p:nvPr>
        </p:nvSpPr>
        <p:spPr>
          <a:xfrm>
            <a:off x="767603" y="1143000"/>
            <a:ext cx="5322794" cy="308552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aa136b9c4f_1_0:notes"/>
          <p:cNvSpPr txBox="1"/>
          <p:nvPr>
            <p:ph idx="1" type="body"/>
          </p:nvPr>
        </p:nvSpPr>
        <p:spPr>
          <a:xfrm>
            <a:off x="686360" y="4400262"/>
            <a:ext cx="5485200" cy="3600600"/>
          </a:xfrm>
          <a:prstGeom prst="rect">
            <a:avLst/>
          </a:prstGeom>
        </p:spPr>
        <p:txBody>
          <a:bodyPr anchorCtr="0" anchor="t" bIns="81475" lIns="81475" spcFirstLastPara="1" rIns="81475" wrap="square" tIns="8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gaa136b9c4f_1_0:notes"/>
          <p:cNvSpPr/>
          <p:nvPr>
            <p:ph idx="2" type="sldImg"/>
          </p:nvPr>
        </p:nvSpPr>
        <p:spPr>
          <a:xfrm>
            <a:off x="767603" y="1143000"/>
            <a:ext cx="5322900" cy="308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a9627a6ad0_2_212:notes"/>
          <p:cNvSpPr/>
          <p:nvPr>
            <p:ph idx="2" type="sldImg"/>
          </p:nvPr>
        </p:nvSpPr>
        <p:spPr>
          <a:xfrm>
            <a:off x="767603" y="1143000"/>
            <a:ext cx="5322794" cy="308552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ga9627a6ad0_2_212:notes"/>
          <p:cNvSpPr txBox="1"/>
          <p:nvPr>
            <p:ph idx="1" type="body"/>
          </p:nvPr>
        </p:nvSpPr>
        <p:spPr>
          <a:xfrm>
            <a:off x="686360" y="4400262"/>
            <a:ext cx="5485280" cy="3600738"/>
          </a:xfrm>
          <a:prstGeom prst="rect">
            <a:avLst/>
          </a:prstGeom>
          <a:noFill/>
          <a:ln>
            <a:noFill/>
          </a:ln>
        </p:spPr>
        <p:txBody>
          <a:bodyPr anchorCtr="0" anchor="t" bIns="40725" lIns="81475" spcFirstLastPara="1" rIns="81475" wrap="square" tIns="4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Onap将xgvela作为一种paas服务资源，同时paas服务于Onap的close loop management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https://wiki.lfnetworking.org/display/LN/2020+October+Virtual+Technical+Event+Topic+Proposals#id-2020OctoberVirtualTechnicalEventTopicProposals-Plenary:XGVelaCrossCommunityCollaboration</a:t>
            </a:r>
            <a:endParaRPr sz="1200"/>
          </a:p>
        </p:txBody>
      </p:sp>
      <p:sp>
        <p:nvSpPr>
          <p:cNvPr id="390" name="Google Shape;390;ga9627a6ad0_2_212:notes"/>
          <p:cNvSpPr txBox="1"/>
          <p:nvPr>
            <p:ph idx="12" type="sldNum"/>
          </p:nvPr>
        </p:nvSpPr>
        <p:spPr>
          <a:xfrm>
            <a:off x="3884239" y="8685068"/>
            <a:ext cx="2972360" cy="458932"/>
          </a:xfrm>
          <a:prstGeom prst="rect">
            <a:avLst/>
          </a:prstGeom>
          <a:noFill/>
          <a:ln>
            <a:noFill/>
          </a:ln>
        </p:spPr>
        <p:txBody>
          <a:bodyPr anchorCtr="0" anchor="b" bIns="40725" lIns="81475" spcFirstLastPara="1" rIns="81475" wrap="square" tIns="407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/>
              <a:t>‹#›</a:t>
            </a:fld>
            <a:endParaRPr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b2ef32d418_0_19:notes"/>
          <p:cNvSpPr txBox="1"/>
          <p:nvPr>
            <p:ph idx="1" type="body"/>
          </p:nvPr>
        </p:nvSpPr>
        <p:spPr>
          <a:xfrm>
            <a:off x="686360" y="4400262"/>
            <a:ext cx="5485200" cy="3600600"/>
          </a:xfrm>
          <a:prstGeom prst="rect">
            <a:avLst/>
          </a:prstGeom>
        </p:spPr>
        <p:txBody>
          <a:bodyPr anchorCtr="0" anchor="t" bIns="81475" lIns="81475" spcFirstLastPara="1" rIns="81475" wrap="square" tIns="8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gb2ef32d418_0_19:notes"/>
          <p:cNvSpPr/>
          <p:nvPr>
            <p:ph idx="2" type="sldImg"/>
          </p:nvPr>
        </p:nvSpPr>
        <p:spPr>
          <a:xfrm>
            <a:off x="767603" y="1143000"/>
            <a:ext cx="5322900" cy="308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 txBox="1"/>
          <p:nvPr>
            <p:ph type="ctrTitle"/>
          </p:nvPr>
        </p:nvSpPr>
        <p:spPr>
          <a:xfrm>
            <a:off x="838200" y="969963"/>
            <a:ext cx="58674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ill Sans"/>
              <a:buNone/>
              <a:defRPr sz="4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6"/>
          <p:cNvSpPr txBox="1"/>
          <p:nvPr>
            <p:ph idx="1" type="subTitle"/>
          </p:nvPr>
        </p:nvSpPr>
        <p:spPr>
          <a:xfrm>
            <a:off x="838200" y="3449638"/>
            <a:ext cx="5867400" cy="83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pic>
        <p:nvPicPr>
          <p:cNvPr descr="A picture containing thing&#10;&#10;Description generated with high confidence" id="18" name="Google Shape;1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5835957"/>
            <a:ext cx="5029200" cy="30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6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ill Sans"/>
              <a:buNone/>
              <a:defRPr sz="11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20" name="Google Shape;20;p6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ill Sans"/>
              <a:buNone/>
              <a:defRPr sz="11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21" name="Google Shape;21;p6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9728" y="5225916"/>
            <a:ext cx="3666838" cy="3446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">
  <p:cSld name="Transition Ligh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7"/>
          <p:cNvSpPr txBox="1"/>
          <p:nvPr>
            <p:ph type="title"/>
          </p:nvPr>
        </p:nvSpPr>
        <p:spPr>
          <a:xfrm>
            <a:off x="609600" y="2447925"/>
            <a:ext cx="109728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600"/>
              <a:buFont typeface="Gill Sans"/>
              <a:buNone/>
              <a:defRPr>
                <a:solidFill>
                  <a:srgbClr val="168FD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95" name="Google Shape;9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740578" y="5790096"/>
            <a:ext cx="2710842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7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97" name="Google Shape;97;p27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98" name="Google Shape;98;p27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9" name="Google Shape;9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7214" y="6123290"/>
            <a:ext cx="1997570" cy="187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Left">
  <p:cSld name="Image Lef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8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68FDF"/>
              </a:buClr>
              <a:buSzPts val="2800"/>
              <a:buFont typeface="Helvetica Neue"/>
              <a:buNone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600"/>
              <a:buFont typeface="Helvetica Neue"/>
              <a:buChar char="›"/>
              <a:defRPr b="0" i="0" sz="26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4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200"/>
              <a:buFont typeface="Helvetica Neue"/>
              <a:buChar char="›"/>
              <a:defRPr b="0" i="0" sz="22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2" name="Google Shape;102;p28"/>
          <p:cNvSpPr txBox="1"/>
          <p:nvPr>
            <p:ph idx="1" type="body"/>
          </p:nvPr>
        </p:nvSpPr>
        <p:spPr>
          <a:xfrm>
            <a:off x="7708900" y="0"/>
            <a:ext cx="4483200" cy="6858000"/>
          </a:xfrm>
          <a:prstGeom prst="rect">
            <a:avLst/>
          </a:prstGeom>
          <a:solidFill>
            <a:srgbClr val="00183C">
              <a:alpha val="94117"/>
            </a:srgbClr>
          </a:solidFill>
          <a:ln>
            <a:noFill/>
          </a:ln>
        </p:spPr>
        <p:txBody>
          <a:bodyPr anchorCtr="0" anchor="t" bIns="457200" lIns="457200" spcFirstLastPara="1" rIns="228600" wrap="square" tIns="4572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›"/>
              <a:defRPr>
                <a:solidFill>
                  <a:schemeClr val="lt1"/>
                </a:solidFill>
              </a:defRPr>
            </a:lvl1pPr>
            <a:lvl2pPr indent="-3937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600"/>
              <a:buChar char="›"/>
              <a:defRPr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›"/>
              <a:defRPr>
                <a:solidFill>
                  <a:schemeClr val="lt1"/>
                </a:solidFill>
              </a:defRPr>
            </a:lvl3pPr>
            <a:lvl4pPr indent="-3683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Char char="›"/>
              <a:defRPr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›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28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ill Sans"/>
              <a:buNone/>
              <a:defRPr sz="11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104" name="Google Shape;104;p28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105" name="Google Shape;105;p28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Right">
  <p:cSld name="Image Righ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9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68FDF"/>
              </a:buClr>
              <a:buSzPts val="2800"/>
              <a:buFont typeface="Helvetica Neue"/>
              <a:buNone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600"/>
              <a:buFont typeface="Helvetica Neue"/>
              <a:buChar char="›"/>
              <a:defRPr b="0" i="0" sz="26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4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200"/>
              <a:buFont typeface="Helvetica Neue"/>
              <a:buChar char="›"/>
              <a:defRPr b="0" i="0" sz="22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8" name="Google Shape;108;p29"/>
          <p:cNvSpPr txBox="1"/>
          <p:nvPr>
            <p:ph idx="1" type="body"/>
          </p:nvPr>
        </p:nvSpPr>
        <p:spPr>
          <a:xfrm>
            <a:off x="0" y="0"/>
            <a:ext cx="4483200" cy="6858000"/>
          </a:xfrm>
          <a:prstGeom prst="rect">
            <a:avLst/>
          </a:prstGeom>
          <a:solidFill>
            <a:srgbClr val="00183C">
              <a:alpha val="94117"/>
            </a:srgbClr>
          </a:solidFill>
          <a:ln>
            <a:noFill/>
          </a:ln>
        </p:spPr>
        <p:txBody>
          <a:bodyPr anchorCtr="0" anchor="t" bIns="457200" lIns="457200" spcFirstLastPara="1" rIns="228600" wrap="square" tIns="4572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›"/>
              <a:defRPr>
                <a:solidFill>
                  <a:schemeClr val="lt1"/>
                </a:solidFill>
              </a:defRPr>
            </a:lvl1pPr>
            <a:lvl2pPr indent="-3937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600"/>
              <a:buChar char="›"/>
              <a:defRPr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›"/>
              <a:defRPr>
                <a:solidFill>
                  <a:schemeClr val="lt1"/>
                </a:solidFill>
              </a:defRPr>
            </a:lvl3pPr>
            <a:lvl4pPr indent="-3683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Char char="›"/>
              <a:defRPr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›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29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110" name="Google Shape;110;p29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ill Sans"/>
              <a:buNone/>
              <a:defRPr sz="11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111" name="Google Shape;111;p29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0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114" name="Google Shape;114;p30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115" name="Google Shape;115;p30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 Dark Background">
  <p:cSld name="Text Full Width Dark Background">
    <p:bg>
      <p:bgPr>
        <a:solidFill>
          <a:srgbClr val="00183C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4840" y="6295331"/>
            <a:ext cx="2693086" cy="16074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31"/>
          <p:cNvSpPr txBox="1"/>
          <p:nvPr>
            <p:ph type="title"/>
          </p:nvPr>
        </p:nvSpPr>
        <p:spPr>
          <a:xfrm>
            <a:off x="624840" y="365126"/>
            <a:ext cx="109338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31"/>
          <p:cNvSpPr txBox="1"/>
          <p:nvPr>
            <p:ph idx="1" type="body"/>
          </p:nvPr>
        </p:nvSpPr>
        <p:spPr>
          <a:xfrm>
            <a:off x="624840" y="1335088"/>
            <a:ext cx="10933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›"/>
              <a:defRPr sz="2800">
                <a:solidFill>
                  <a:schemeClr val="lt1"/>
                </a:solidFill>
              </a:defRPr>
            </a:lvl1pPr>
            <a:lvl2pPr indent="-3937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600"/>
              <a:buChar char="›"/>
              <a:defRPr sz="26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›"/>
              <a:defRPr sz="2400">
                <a:solidFill>
                  <a:schemeClr val="lt1"/>
                </a:solidFill>
              </a:defRPr>
            </a:lvl3pPr>
            <a:lvl4pPr indent="-3683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Char char="›"/>
              <a:defRPr sz="2200"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›"/>
              <a:defRPr sz="20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20" name="Google Shape;120;p31"/>
          <p:cNvCxnSpPr/>
          <p:nvPr/>
        </p:nvCxnSpPr>
        <p:spPr>
          <a:xfrm>
            <a:off x="411480" y="365126"/>
            <a:ext cx="0" cy="6108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1" name="Google Shape;121;p31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ill Sans"/>
              <a:buNone/>
              <a:defRPr sz="11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122" name="Google Shape;122;p31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ill Sans"/>
              <a:buNone/>
              <a:defRPr sz="11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123" name="Google Shape;123;p31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ill Sans"/>
              <a:buNone/>
              <a:defRPr b="0" i="0" sz="11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ext Full Width">
  <p:cSld name="2_Text Full Width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2"/>
          <p:cNvSpPr txBox="1"/>
          <p:nvPr>
            <p:ph type="title"/>
          </p:nvPr>
        </p:nvSpPr>
        <p:spPr>
          <a:xfrm>
            <a:off x="624840" y="365125"/>
            <a:ext cx="109341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36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9pPr>
          </a:lstStyle>
          <a:p/>
        </p:txBody>
      </p:sp>
      <p:sp>
        <p:nvSpPr>
          <p:cNvPr id="126" name="Google Shape;126;p32"/>
          <p:cNvSpPr txBox="1"/>
          <p:nvPr>
            <p:ph idx="1" type="body"/>
          </p:nvPr>
        </p:nvSpPr>
        <p:spPr>
          <a:xfrm>
            <a:off x="624840" y="1335088"/>
            <a:ext cx="10934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6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22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127" name="Google Shape;127;p32"/>
          <p:cNvCxnSpPr/>
          <p:nvPr/>
        </p:nvCxnSpPr>
        <p:spPr>
          <a:xfrm>
            <a:off x="411480" y="365125"/>
            <a:ext cx="0" cy="61089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8" name="Google Shape;128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084" y="6312024"/>
            <a:ext cx="2710843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2"/>
          <p:cNvSpPr txBox="1"/>
          <p:nvPr>
            <p:ph idx="10" type="dt"/>
          </p:nvPr>
        </p:nvSpPr>
        <p:spPr>
          <a:xfrm>
            <a:off x="10990556" y="6583680"/>
            <a:ext cx="824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0" name="Google Shape;130;p32"/>
          <p:cNvSpPr txBox="1"/>
          <p:nvPr>
            <p:ph idx="11" type="ftr"/>
          </p:nvPr>
        </p:nvSpPr>
        <p:spPr>
          <a:xfrm>
            <a:off x="607381" y="6583680"/>
            <a:ext cx="3368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1" name="Google Shape;131;p32"/>
          <p:cNvSpPr txBox="1"/>
          <p:nvPr>
            <p:ph idx="12" type="sldNum"/>
          </p:nvPr>
        </p:nvSpPr>
        <p:spPr>
          <a:xfrm>
            <a:off x="11824339" y="6583680"/>
            <a:ext cx="3675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067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067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067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067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067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067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067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067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067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_Title 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3"/>
          <p:cNvSpPr txBox="1"/>
          <p:nvPr>
            <p:ph type="title"/>
          </p:nvPr>
        </p:nvSpPr>
        <p:spPr>
          <a:xfrm>
            <a:off x="624840" y="365125"/>
            <a:ext cx="109341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36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9pPr>
          </a:lstStyle>
          <a:p/>
        </p:txBody>
      </p:sp>
      <p:cxnSp>
        <p:nvCxnSpPr>
          <p:cNvPr id="134" name="Google Shape;134;p33"/>
          <p:cNvCxnSpPr/>
          <p:nvPr/>
        </p:nvCxnSpPr>
        <p:spPr>
          <a:xfrm>
            <a:off x="411480" y="365125"/>
            <a:ext cx="0" cy="61089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35" name="Google Shape;13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084" y="6312024"/>
            <a:ext cx="2710843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33"/>
          <p:cNvSpPr txBox="1"/>
          <p:nvPr>
            <p:ph idx="10" type="dt"/>
          </p:nvPr>
        </p:nvSpPr>
        <p:spPr>
          <a:xfrm>
            <a:off x="10990556" y="6583680"/>
            <a:ext cx="824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7" name="Google Shape;137;p33"/>
          <p:cNvSpPr txBox="1"/>
          <p:nvPr>
            <p:ph idx="11" type="ftr"/>
          </p:nvPr>
        </p:nvSpPr>
        <p:spPr>
          <a:xfrm>
            <a:off x="607381" y="6583680"/>
            <a:ext cx="3368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8" name="Google Shape;138;p33"/>
          <p:cNvSpPr txBox="1"/>
          <p:nvPr>
            <p:ph idx="12" type="sldNum"/>
          </p:nvPr>
        </p:nvSpPr>
        <p:spPr>
          <a:xfrm>
            <a:off x="11824339" y="6583680"/>
            <a:ext cx="3675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Two Column">
  <p:cSld name="1_Text Two Column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4"/>
          <p:cNvSpPr txBox="1"/>
          <p:nvPr>
            <p:ph type="title"/>
          </p:nvPr>
        </p:nvSpPr>
        <p:spPr>
          <a:xfrm>
            <a:off x="624840" y="365125"/>
            <a:ext cx="109341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36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9pPr>
          </a:lstStyle>
          <a:p/>
        </p:txBody>
      </p:sp>
      <p:sp>
        <p:nvSpPr>
          <p:cNvPr id="141" name="Google Shape;141;p34"/>
          <p:cNvSpPr txBox="1"/>
          <p:nvPr>
            <p:ph idx="1" type="body"/>
          </p:nvPr>
        </p:nvSpPr>
        <p:spPr>
          <a:xfrm>
            <a:off x="624840" y="1335088"/>
            <a:ext cx="53319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1950" lvl="0" marL="457200" marR="0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6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22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142" name="Google Shape;142;p34"/>
          <p:cNvCxnSpPr/>
          <p:nvPr/>
        </p:nvCxnSpPr>
        <p:spPr>
          <a:xfrm>
            <a:off x="411480" y="365125"/>
            <a:ext cx="0" cy="61089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3" name="Google Shape;143;p34"/>
          <p:cNvSpPr txBox="1"/>
          <p:nvPr>
            <p:ph idx="2" type="body"/>
          </p:nvPr>
        </p:nvSpPr>
        <p:spPr>
          <a:xfrm>
            <a:off x="6226649" y="1335088"/>
            <a:ext cx="53319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1950" lvl="0" marL="457200" marR="0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6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22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pic>
        <p:nvPicPr>
          <p:cNvPr id="144" name="Google Shape;14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084" y="6312024"/>
            <a:ext cx="2710843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4"/>
          <p:cNvSpPr txBox="1"/>
          <p:nvPr>
            <p:ph idx="10" type="dt"/>
          </p:nvPr>
        </p:nvSpPr>
        <p:spPr>
          <a:xfrm>
            <a:off x="10990556" y="6583680"/>
            <a:ext cx="824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6" name="Google Shape;146;p34"/>
          <p:cNvSpPr txBox="1"/>
          <p:nvPr>
            <p:ph idx="11" type="ftr"/>
          </p:nvPr>
        </p:nvSpPr>
        <p:spPr>
          <a:xfrm>
            <a:off x="607381" y="6583680"/>
            <a:ext cx="3368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7" name="Google Shape;147;p34"/>
          <p:cNvSpPr txBox="1"/>
          <p:nvPr>
            <p:ph idx="12" type="sldNum"/>
          </p:nvPr>
        </p:nvSpPr>
        <p:spPr>
          <a:xfrm>
            <a:off x="11824339" y="6583680"/>
            <a:ext cx="3675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›"/>
              <a:defRPr/>
            </a:lvl1pPr>
            <a:lvl2pPr indent="-393700" lvl="1" marL="914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SzPts val="2600"/>
              <a:buChar char="›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›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›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›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35"/>
          <p:cNvSpPr txBox="1"/>
          <p:nvPr>
            <p:ph idx="12" type="sldNum"/>
          </p:nvPr>
        </p:nvSpPr>
        <p:spPr>
          <a:xfrm>
            <a:off x="11015134" y="6126165"/>
            <a:ext cx="8043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Helvetica Neue Light"/>
              <a:buNone/>
              <a:defRPr b="0" i="0" sz="1600" u="none" cap="none" strike="noStrike">
                <a:solidFill>
                  <a:srgbClr val="90909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Helvetica Neue Light"/>
              <a:buNone/>
              <a:defRPr b="0" i="0" sz="1600" u="none" cap="none" strike="noStrike">
                <a:solidFill>
                  <a:srgbClr val="90909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Helvetica Neue Light"/>
              <a:buNone/>
              <a:defRPr b="0" i="0" sz="1600" u="none" cap="none" strike="noStrike">
                <a:solidFill>
                  <a:srgbClr val="90909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Helvetica Neue Light"/>
              <a:buNone/>
              <a:defRPr b="0" i="0" sz="1600" u="none" cap="none" strike="noStrike">
                <a:solidFill>
                  <a:srgbClr val="90909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Helvetica Neue Light"/>
              <a:buNone/>
              <a:defRPr b="0" i="0" sz="1600" u="none" cap="none" strike="noStrike">
                <a:solidFill>
                  <a:srgbClr val="90909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Helvetica Neue Light"/>
              <a:buNone/>
              <a:defRPr b="0" i="0" sz="1600" u="none" cap="none" strike="noStrike">
                <a:solidFill>
                  <a:srgbClr val="90909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Helvetica Neue Light"/>
              <a:buNone/>
              <a:defRPr b="0" i="0" sz="1600" u="none" cap="none" strike="noStrike">
                <a:solidFill>
                  <a:srgbClr val="90909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Helvetica Neue Light"/>
              <a:buNone/>
              <a:defRPr b="0" i="0" sz="1600" u="none" cap="none" strike="noStrike">
                <a:solidFill>
                  <a:srgbClr val="90909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Helvetica Neue Light"/>
              <a:buNone/>
              <a:defRPr b="0" i="0" sz="1600" u="none" cap="none" strike="noStrike">
                <a:solidFill>
                  <a:srgbClr val="90909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 1">
  <p:cSld name="Text Full Width 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6"/>
          <p:cNvSpPr txBox="1"/>
          <p:nvPr>
            <p:ph type="title"/>
          </p:nvPr>
        </p:nvSpPr>
        <p:spPr>
          <a:xfrm>
            <a:off x="624840" y="365125"/>
            <a:ext cx="109341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36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9pPr>
          </a:lstStyle>
          <a:p/>
        </p:txBody>
      </p:sp>
      <p:sp>
        <p:nvSpPr>
          <p:cNvPr id="154" name="Google Shape;154;p36"/>
          <p:cNvSpPr txBox="1"/>
          <p:nvPr>
            <p:ph idx="1" type="body"/>
          </p:nvPr>
        </p:nvSpPr>
        <p:spPr>
          <a:xfrm>
            <a:off x="624840" y="1335088"/>
            <a:ext cx="10934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1950" lvl="0" marL="457200" marR="0" algn="l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6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22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155" name="Google Shape;155;p36"/>
          <p:cNvCxnSpPr/>
          <p:nvPr/>
        </p:nvCxnSpPr>
        <p:spPr>
          <a:xfrm>
            <a:off x="411480" y="365125"/>
            <a:ext cx="0" cy="61089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6" name="Google Shape;156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084" y="6312024"/>
            <a:ext cx="2710843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6"/>
          <p:cNvSpPr txBox="1"/>
          <p:nvPr>
            <p:ph idx="10" type="dt"/>
          </p:nvPr>
        </p:nvSpPr>
        <p:spPr>
          <a:xfrm>
            <a:off x="10990556" y="6583680"/>
            <a:ext cx="824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58" name="Google Shape;158;p36"/>
          <p:cNvSpPr txBox="1"/>
          <p:nvPr>
            <p:ph idx="11" type="ftr"/>
          </p:nvPr>
        </p:nvSpPr>
        <p:spPr>
          <a:xfrm>
            <a:off x="607381" y="6583680"/>
            <a:ext cx="3368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b="0" i="0" sz="1867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59" name="Google Shape;159;p36"/>
          <p:cNvSpPr txBox="1"/>
          <p:nvPr>
            <p:ph idx="12" type="sldNum"/>
          </p:nvPr>
        </p:nvSpPr>
        <p:spPr>
          <a:xfrm>
            <a:off x="11824339" y="6583680"/>
            <a:ext cx="3675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1067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 1 1">
  <p:cSld name="Text Full Width 1 1"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9"/>
          <p:cNvSpPr txBox="1"/>
          <p:nvPr>
            <p:ph type="title"/>
          </p:nvPr>
        </p:nvSpPr>
        <p:spPr>
          <a:xfrm>
            <a:off x="624840" y="365126"/>
            <a:ext cx="109338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600"/>
              <a:buFont typeface="Gill Sans"/>
              <a:buNone/>
              <a:defRPr>
                <a:solidFill>
                  <a:srgbClr val="168FD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" type="body"/>
          </p:nvPr>
        </p:nvSpPr>
        <p:spPr>
          <a:xfrm>
            <a:off x="624840" y="1335088"/>
            <a:ext cx="10933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›"/>
              <a:defRPr sz="2800"/>
            </a:lvl1pPr>
            <a:lvl2pPr indent="-3937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600"/>
              <a:buChar char="›"/>
              <a:defRPr sz="2600"/>
            </a:lvl2pPr>
            <a:lvl3pPr indent="-3810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›"/>
              <a:defRPr sz="2400"/>
            </a:lvl3pPr>
            <a:lvl4pPr indent="-3683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Char char="›"/>
              <a:defRPr sz="2200"/>
            </a:lvl4pPr>
            <a:lvl5pPr indent="-355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›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26" name="Google Shape;26;p19"/>
          <p:cNvCxnSpPr/>
          <p:nvPr/>
        </p:nvCxnSpPr>
        <p:spPr>
          <a:xfrm>
            <a:off x="411480" y="365126"/>
            <a:ext cx="0" cy="6108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7" name="Google Shape;2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084" y="6312023"/>
            <a:ext cx="2710842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9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" name="Google Shape;2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87346" y="6286052"/>
            <a:ext cx="1997570" cy="187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a9627a6ad0_2_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ga9627a6ad0_2_4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9627a6ad0_2_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ga9627a6ad0_2_8"/>
          <p:cNvSpPr txBox="1"/>
          <p:nvPr>
            <p:ph idx="1"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9627a6ad0_2_11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ga9627a6ad0_2_11"/>
          <p:cNvSpPr txBox="1"/>
          <p:nvPr>
            <p:ph idx="1"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ga9627a6ad0_2_11"/>
          <p:cNvSpPr txBox="1"/>
          <p:nvPr>
            <p:ph idx="2"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9627a6ad0_2_1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a9627a6ad0_2_17"/>
          <p:cNvSpPr txBox="1"/>
          <p:nvPr>
            <p:ph idx="1"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9627a6ad0_2_1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ga9627a6ad0_2_19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2" name="Google Shape;182;ga9627a6ad0_2_19"/>
          <p:cNvSpPr txBox="1"/>
          <p:nvPr>
            <p:ph idx="2"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ga9627a6ad0_2_19"/>
          <p:cNvSpPr txBox="1"/>
          <p:nvPr>
            <p:ph idx="3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a9627a6ad0_2_2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ga9627a6ad0_2_24"/>
          <p:cNvSpPr txBox="1"/>
          <p:nvPr>
            <p:ph idx="1"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7" name="Google Shape;187;ga9627a6ad0_2_24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8" name="Google Shape;188;ga9627a6ad0_2_24"/>
          <p:cNvSpPr txBox="1"/>
          <p:nvPr>
            <p:ph idx="3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a9627a6ad0_2_2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ga9627a6ad0_2_29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2" name="Google Shape;192;ga9627a6ad0_2_29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3" name="Google Shape;193;ga9627a6ad0_2_29"/>
          <p:cNvSpPr txBox="1"/>
          <p:nvPr>
            <p:ph idx="3"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9627a6ad0_2_3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ga9627a6ad0_2_34"/>
          <p:cNvSpPr txBox="1"/>
          <p:nvPr>
            <p:ph idx="1"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7" name="Google Shape;197;ga9627a6ad0_2_34"/>
          <p:cNvSpPr txBox="1"/>
          <p:nvPr>
            <p:ph idx="2"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0"/>
          <p:cNvSpPr txBox="1"/>
          <p:nvPr>
            <p:ph type="title"/>
          </p:nvPr>
        </p:nvSpPr>
        <p:spPr>
          <a:xfrm>
            <a:off x="624840" y="365126"/>
            <a:ext cx="109338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600"/>
              <a:buFont typeface="Gill Sans"/>
              <a:buNone/>
              <a:defRPr>
                <a:solidFill>
                  <a:srgbClr val="168FD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2" name="Google Shape;32;p20"/>
          <p:cNvCxnSpPr/>
          <p:nvPr/>
        </p:nvCxnSpPr>
        <p:spPr>
          <a:xfrm>
            <a:off x="411480" y="365126"/>
            <a:ext cx="0" cy="6108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3" name="Google Shape;3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084" y="6312023"/>
            <a:ext cx="2710842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20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6" name="Google Shape;3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87346" y="6286052"/>
            <a:ext cx="1997570" cy="187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a9627a6ad0_2_3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ga9627a6ad0_2_38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1" name="Google Shape;201;ga9627a6ad0_2_38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2" name="Google Shape;202;ga9627a6ad0_2_38"/>
          <p:cNvSpPr txBox="1"/>
          <p:nvPr>
            <p:ph idx="3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3" name="Google Shape;203;ga9627a6ad0_2_38"/>
          <p:cNvSpPr txBox="1"/>
          <p:nvPr>
            <p:ph idx="4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a9627a6ad0_2_4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ga9627a6ad0_2_44"/>
          <p:cNvSpPr txBox="1"/>
          <p:nvPr>
            <p:ph idx="1"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7" name="Google Shape;207;ga9627a6ad0_2_44"/>
          <p:cNvSpPr txBox="1"/>
          <p:nvPr>
            <p:ph idx="2"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8" name="Google Shape;208;ga9627a6ad0_2_44"/>
          <p:cNvSpPr txBox="1"/>
          <p:nvPr>
            <p:ph idx="3"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9" name="Google Shape;209;ga9627a6ad0_2_44"/>
          <p:cNvSpPr txBox="1"/>
          <p:nvPr>
            <p:ph idx="4"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0" name="Google Shape;210;ga9627a6ad0_2_44"/>
          <p:cNvSpPr txBox="1"/>
          <p:nvPr>
            <p:ph idx="5"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1" name="Google Shape;211;ga9627a6ad0_2_44"/>
          <p:cNvSpPr txBox="1"/>
          <p:nvPr>
            <p:ph idx="6"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627a6ad0_2_6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ga9627a6ad0_2_65"/>
          <p:cNvSpPr txBox="1"/>
          <p:nvPr>
            <p:ph idx="1"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9627a6ad0_2_6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ga9627a6ad0_2_68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9627a6ad0_2_71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ga9627a6ad0_2_71"/>
          <p:cNvSpPr txBox="1"/>
          <p:nvPr>
            <p:ph idx="1"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7" name="Google Shape;227;ga9627a6ad0_2_71"/>
          <p:cNvSpPr txBox="1"/>
          <p:nvPr>
            <p:ph idx="2"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a9627a6ad0_2_7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a9627a6ad0_2_77"/>
          <p:cNvSpPr txBox="1"/>
          <p:nvPr>
            <p:ph idx="1"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9627a6ad0_2_7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ga9627a6ad0_2_79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5" name="Google Shape;235;ga9627a6ad0_2_79"/>
          <p:cNvSpPr txBox="1"/>
          <p:nvPr>
            <p:ph idx="2"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6" name="Google Shape;236;ga9627a6ad0_2_79"/>
          <p:cNvSpPr txBox="1"/>
          <p:nvPr>
            <p:ph idx="3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a9627a6ad0_2_8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ga9627a6ad0_2_84"/>
          <p:cNvSpPr txBox="1"/>
          <p:nvPr>
            <p:ph idx="1"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0" name="Google Shape;240;ga9627a6ad0_2_84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1" name="Google Shape;241;ga9627a6ad0_2_84"/>
          <p:cNvSpPr txBox="1"/>
          <p:nvPr>
            <p:ph idx="3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ple Round Image">
  <p:cSld name="Multiple Round Image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1"/>
          <p:cNvSpPr txBox="1"/>
          <p:nvPr>
            <p:ph type="title"/>
          </p:nvPr>
        </p:nvSpPr>
        <p:spPr>
          <a:xfrm>
            <a:off x="624840" y="365126"/>
            <a:ext cx="109338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600"/>
              <a:buFont typeface="Gill Sans"/>
              <a:buNone/>
              <a:defRPr>
                <a:solidFill>
                  <a:srgbClr val="168FD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9" name="Google Shape;39;p21"/>
          <p:cNvCxnSpPr/>
          <p:nvPr/>
        </p:nvCxnSpPr>
        <p:spPr>
          <a:xfrm>
            <a:off x="411480" y="365126"/>
            <a:ext cx="0" cy="6108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0" name="Google Shape;40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084" y="6312023"/>
            <a:ext cx="2710842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21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43" name="Google Shape;43;p21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" name="Google Shape;44;p21"/>
          <p:cNvSpPr/>
          <p:nvPr>
            <p:ph idx="2" type="pic"/>
          </p:nvPr>
        </p:nvSpPr>
        <p:spPr>
          <a:xfrm>
            <a:off x="937549" y="1471218"/>
            <a:ext cx="4670400" cy="4670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68FDF"/>
              </a:buClr>
              <a:buSzPts val="2800"/>
              <a:buFont typeface="Helvetica Neue"/>
              <a:buChar char="›"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600"/>
              <a:buFont typeface="Helvetica Neue"/>
              <a:buChar char="›"/>
              <a:defRPr b="0" i="0" sz="26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4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200"/>
              <a:buFont typeface="Helvetica Neue"/>
              <a:buChar char="›"/>
              <a:defRPr b="0" i="0" sz="22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45" name="Google Shape;45;p21"/>
          <p:cNvSpPr/>
          <p:nvPr>
            <p:ph idx="3" type="pic"/>
          </p:nvPr>
        </p:nvSpPr>
        <p:spPr>
          <a:xfrm>
            <a:off x="6732624" y="1471218"/>
            <a:ext cx="4670400" cy="4670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68FDF"/>
              </a:buClr>
              <a:buSzPts val="2800"/>
              <a:buFont typeface="Helvetica Neue"/>
              <a:buChar char="›"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600"/>
              <a:buFont typeface="Helvetica Neue"/>
              <a:buChar char="›"/>
              <a:defRPr b="0" i="0" sz="26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4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200"/>
              <a:buFont typeface="Helvetica Neue"/>
              <a:buChar char="›"/>
              <a:defRPr b="0" i="0" sz="22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pic>
        <p:nvPicPr>
          <p:cNvPr id="46" name="Google Shape;4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87346" y="6286052"/>
            <a:ext cx="1997570" cy="187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a9627a6ad0_2_8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ga9627a6ad0_2_89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5" name="Google Shape;245;ga9627a6ad0_2_89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6" name="Google Shape;246;ga9627a6ad0_2_89"/>
          <p:cNvSpPr txBox="1"/>
          <p:nvPr>
            <p:ph idx="3"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a9627a6ad0_2_9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ga9627a6ad0_2_94"/>
          <p:cNvSpPr txBox="1"/>
          <p:nvPr>
            <p:ph idx="1"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0" name="Google Shape;250;ga9627a6ad0_2_94"/>
          <p:cNvSpPr txBox="1"/>
          <p:nvPr>
            <p:ph idx="2"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a9627a6ad0_2_9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ga9627a6ad0_2_98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4" name="Google Shape;254;ga9627a6ad0_2_98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5" name="Google Shape;255;ga9627a6ad0_2_98"/>
          <p:cNvSpPr txBox="1"/>
          <p:nvPr>
            <p:ph idx="3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6" name="Google Shape;256;ga9627a6ad0_2_98"/>
          <p:cNvSpPr txBox="1"/>
          <p:nvPr>
            <p:ph idx="4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a9627a6ad0_2_10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ga9627a6ad0_2_104"/>
          <p:cNvSpPr txBox="1"/>
          <p:nvPr>
            <p:ph idx="1"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0" name="Google Shape;260;ga9627a6ad0_2_104"/>
          <p:cNvSpPr txBox="1"/>
          <p:nvPr>
            <p:ph idx="2"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1" name="Google Shape;261;ga9627a6ad0_2_104"/>
          <p:cNvSpPr txBox="1"/>
          <p:nvPr>
            <p:ph idx="3"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2" name="Google Shape;262;ga9627a6ad0_2_104"/>
          <p:cNvSpPr txBox="1"/>
          <p:nvPr>
            <p:ph idx="4"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3" name="Google Shape;263;ga9627a6ad0_2_104"/>
          <p:cNvSpPr txBox="1"/>
          <p:nvPr>
            <p:ph idx="5"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4" name="Google Shape;264;ga9627a6ad0_2_104"/>
          <p:cNvSpPr txBox="1"/>
          <p:nvPr>
            <p:ph idx="6"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ple Square Image">
  <p:cSld name="Multiple Square Image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2"/>
          <p:cNvSpPr txBox="1"/>
          <p:nvPr>
            <p:ph type="title"/>
          </p:nvPr>
        </p:nvSpPr>
        <p:spPr>
          <a:xfrm>
            <a:off x="624840" y="365126"/>
            <a:ext cx="109338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600"/>
              <a:buFont typeface="Gill Sans"/>
              <a:buNone/>
              <a:defRPr>
                <a:solidFill>
                  <a:srgbClr val="168FD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9" name="Google Shape;49;p22"/>
          <p:cNvCxnSpPr/>
          <p:nvPr/>
        </p:nvCxnSpPr>
        <p:spPr>
          <a:xfrm>
            <a:off x="411480" y="365126"/>
            <a:ext cx="0" cy="6108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0" name="Google Shape;50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084" y="6312023"/>
            <a:ext cx="2710842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2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22"/>
          <p:cNvSpPr/>
          <p:nvPr>
            <p:ph idx="2" type="pic"/>
          </p:nvPr>
        </p:nvSpPr>
        <p:spPr>
          <a:xfrm>
            <a:off x="624841" y="1410656"/>
            <a:ext cx="5463300" cy="482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68FDF"/>
              </a:buClr>
              <a:buSzPts val="2800"/>
              <a:buFont typeface="Helvetica Neue"/>
              <a:buChar char="›"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600"/>
              <a:buFont typeface="Helvetica Neue"/>
              <a:buChar char="›"/>
              <a:defRPr b="0" i="0" sz="26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4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200"/>
              <a:buFont typeface="Helvetica Neue"/>
              <a:buChar char="›"/>
              <a:defRPr b="0" i="0" sz="22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5" name="Google Shape;55;p22"/>
          <p:cNvSpPr/>
          <p:nvPr>
            <p:ph idx="3" type="pic"/>
          </p:nvPr>
        </p:nvSpPr>
        <p:spPr>
          <a:xfrm>
            <a:off x="6095282" y="1406573"/>
            <a:ext cx="5463300" cy="482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68FDF"/>
              </a:buClr>
              <a:buSzPts val="2800"/>
              <a:buFont typeface="Helvetica Neue"/>
              <a:buChar char="›"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600"/>
              <a:buFont typeface="Helvetica Neue"/>
              <a:buChar char="›"/>
              <a:defRPr b="0" i="0" sz="26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4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200"/>
              <a:buFont typeface="Helvetica Neue"/>
              <a:buChar char="›"/>
              <a:defRPr b="0" i="0" sz="22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pic>
        <p:nvPicPr>
          <p:cNvPr id="56" name="Google Shape;5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87346" y="6286052"/>
            <a:ext cx="1997570" cy="187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Half Width">
  <p:cSld name="Text Half Width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3"/>
          <p:cNvSpPr txBox="1"/>
          <p:nvPr>
            <p:ph type="title"/>
          </p:nvPr>
        </p:nvSpPr>
        <p:spPr>
          <a:xfrm>
            <a:off x="624840" y="365126"/>
            <a:ext cx="107289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600"/>
              <a:buFont typeface="Gill Sans"/>
              <a:buNone/>
              <a:defRPr>
                <a:solidFill>
                  <a:srgbClr val="168FD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" type="body"/>
          </p:nvPr>
        </p:nvSpPr>
        <p:spPr>
          <a:xfrm>
            <a:off x="624840" y="1335088"/>
            <a:ext cx="52680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›"/>
              <a:defRPr sz="2800"/>
            </a:lvl1pPr>
            <a:lvl2pPr indent="-3937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600"/>
              <a:buChar char="›"/>
              <a:defRPr sz="2600"/>
            </a:lvl2pPr>
            <a:lvl3pPr indent="-3810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›"/>
              <a:defRPr sz="2400"/>
            </a:lvl3pPr>
            <a:lvl4pPr indent="-3683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Char char="›"/>
              <a:defRPr sz="2200"/>
            </a:lvl4pPr>
            <a:lvl5pPr indent="-355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›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60" name="Google Shape;60;p23"/>
          <p:cNvCxnSpPr/>
          <p:nvPr/>
        </p:nvCxnSpPr>
        <p:spPr>
          <a:xfrm>
            <a:off x="411480" y="365126"/>
            <a:ext cx="0" cy="6108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1" name="Google Shape;6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084" y="6312023"/>
            <a:ext cx="2710842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23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64" name="Google Shape;64;p23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5" name="Google Shape;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87346" y="6286052"/>
            <a:ext cx="1997570" cy="187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Center Title White Background">
  <p:cSld name="Text Center Title White Background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4"/>
          <p:cNvSpPr txBox="1"/>
          <p:nvPr>
            <p:ph type="title"/>
          </p:nvPr>
        </p:nvSpPr>
        <p:spPr>
          <a:xfrm>
            <a:off x="838200" y="9239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600"/>
              <a:buFont typeface="Gill Sans"/>
              <a:buNone/>
              <a:defRPr>
                <a:solidFill>
                  <a:srgbClr val="168FD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4"/>
          <p:cNvSpPr txBox="1"/>
          <p:nvPr>
            <p:ph idx="1" type="body"/>
          </p:nvPr>
        </p:nvSpPr>
        <p:spPr>
          <a:xfrm>
            <a:off x="838200" y="2279968"/>
            <a:ext cx="10515600" cy="3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›"/>
              <a:defRPr/>
            </a:lvl1pPr>
            <a:lvl2pPr indent="-393700" lvl="1" marL="9144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600"/>
              <a:buChar char="›"/>
              <a:defRPr/>
            </a:lvl2pPr>
            <a:lvl3pPr indent="-381000" lvl="2" marL="1371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›"/>
              <a:defRPr/>
            </a:lvl3pPr>
            <a:lvl4pPr indent="-368300" lvl="3" marL="1828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Char char="›"/>
              <a:defRPr/>
            </a:lvl4pPr>
            <a:lvl5pPr indent="-355600" lvl="4" marL="22860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›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69" name="Google Shape;69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740578" y="5790096"/>
            <a:ext cx="2710842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24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72" name="Google Shape;72;p24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3" name="Google Shape;7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7214" y="6082852"/>
            <a:ext cx="1997570" cy="187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Two Column">
  <p:cSld name="Text Two Colum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/>
          <p:nvPr>
            <p:ph type="title"/>
          </p:nvPr>
        </p:nvSpPr>
        <p:spPr>
          <a:xfrm>
            <a:off x="624840" y="365126"/>
            <a:ext cx="109338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600"/>
              <a:buFont typeface="Helvetica Neue"/>
              <a:buNone/>
              <a:defRPr>
                <a:solidFill>
                  <a:srgbClr val="168FD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" type="body"/>
          </p:nvPr>
        </p:nvSpPr>
        <p:spPr>
          <a:xfrm>
            <a:off x="624840" y="1335088"/>
            <a:ext cx="53322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›"/>
              <a:defRPr sz="2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937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600"/>
              <a:buChar char="›"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›"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683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Char char="›"/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55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›"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77" name="Google Shape;77;p25"/>
          <p:cNvCxnSpPr/>
          <p:nvPr/>
        </p:nvCxnSpPr>
        <p:spPr>
          <a:xfrm>
            <a:off x="411480" y="365126"/>
            <a:ext cx="0" cy="6108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8" name="Google Shape;78;p25"/>
          <p:cNvSpPr txBox="1"/>
          <p:nvPr>
            <p:ph idx="2" type="body"/>
          </p:nvPr>
        </p:nvSpPr>
        <p:spPr>
          <a:xfrm>
            <a:off x="6226649" y="1335088"/>
            <a:ext cx="53322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›"/>
              <a:defRPr sz="2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937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600"/>
              <a:buChar char="›"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›"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683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Char char="›"/>
              <a:defRPr sz="2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55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›"/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79" name="Google Shape;79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7084" y="6312023"/>
            <a:ext cx="2710842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5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3" name="Google Shape;8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87346" y="6286052"/>
            <a:ext cx="1997570" cy="187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Center Title Image Background">
  <p:cSld name="Text Center Title Image Background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6"/>
          <p:cNvSpPr/>
          <p:nvPr>
            <p:ph idx="2" type="pic"/>
          </p:nvPr>
        </p:nvSpPr>
        <p:spPr>
          <a:xfrm>
            <a:off x="0" y="-8238"/>
            <a:ext cx="12192000" cy="68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68FDF"/>
              </a:buClr>
              <a:buSzPts val="2800"/>
              <a:buFont typeface="Helvetica Neue"/>
              <a:buNone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600"/>
              <a:buFont typeface="Helvetica Neue"/>
              <a:buChar char="›"/>
              <a:defRPr b="0" i="0" sz="26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4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200"/>
              <a:buFont typeface="Helvetica Neue"/>
              <a:buChar char="›"/>
              <a:defRPr b="0" i="0" sz="22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6" name="Google Shape;86;p26"/>
          <p:cNvSpPr txBox="1"/>
          <p:nvPr>
            <p:ph type="title"/>
          </p:nvPr>
        </p:nvSpPr>
        <p:spPr>
          <a:xfrm>
            <a:off x="838200" y="9239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600"/>
              <a:buFont typeface="Gill Sans"/>
              <a:buNone/>
              <a:defRPr>
                <a:solidFill>
                  <a:srgbClr val="168FD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6"/>
          <p:cNvSpPr txBox="1"/>
          <p:nvPr>
            <p:ph idx="1" type="body"/>
          </p:nvPr>
        </p:nvSpPr>
        <p:spPr>
          <a:xfrm>
            <a:off x="838200" y="2279968"/>
            <a:ext cx="10515600" cy="3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›"/>
              <a:defRPr/>
            </a:lvl1pPr>
            <a:lvl2pPr indent="-393700" lvl="1" marL="9144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600"/>
              <a:buChar char="›"/>
              <a:defRPr/>
            </a:lvl2pPr>
            <a:lvl3pPr indent="-381000" lvl="2" marL="1371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›"/>
              <a:defRPr/>
            </a:lvl3pPr>
            <a:lvl4pPr indent="-368300" lvl="3" marL="1828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Char char="›"/>
              <a:defRPr/>
            </a:lvl4pPr>
            <a:lvl5pPr indent="-355600" lvl="4" marL="22860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›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88" name="Google Shape;88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740578" y="5790096"/>
            <a:ext cx="2710842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6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90" name="Google Shape;90;p26"/>
          <p:cNvSpPr txBox="1"/>
          <p:nvPr>
            <p:ph idx="11" type="ftr"/>
          </p:nvPr>
        </p:nvSpPr>
        <p:spPr>
          <a:xfrm>
            <a:off x="607382" y="6583680"/>
            <a:ext cx="336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sz="11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91" name="Google Shape;91;p26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2" name="Google Shape;9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7214" y="6123290"/>
            <a:ext cx="1997570" cy="187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" Type="http://schemas.openxmlformats.org/officeDocument/2006/relationships/image" Target="../media/image1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3600"/>
              <a:buFont typeface="Gill Sans"/>
              <a:buNone/>
              <a:defRPr b="0" i="0" sz="36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68FDF"/>
              </a:buClr>
              <a:buSzPts val="2800"/>
              <a:buFont typeface="Helvetica Neue"/>
              <a:buChar char="›"/>
              <a:defRPr b="0" i="0" sz="2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937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600"/>
              <a:buFont typeface="Helvetica Neue"/>
              <a:buChar char="›"/>
              <a:defRPr b="0" i="0" sz="26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400"/>
              <a:buFont typeface="Helvetica Neue"/>
              <a:buChar char="›"/>
              <a:defRPr b="0" i="0" sz="24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200"/>
              <a:buFont typeface="Helvetica Neue"/>
              <a:buChar char="›"/>
              <a:defRPr b="0" i="0" sz="22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5"/>
          <p:cNvSpPr txBox="1"/>
          <p:nvPr>
            <p:ph idx="10" type="dt"/>
          </p:nvPr>
        </p:nvSpPr>
        <p:spPr>
          <a:xfrm>
            <a:off x="10990556" y="6583680"/>
            <a:ext cx="8250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" name="Google Shape;13;p5"/>
          <p:cNvSpPr txBox="1"/>
          <p:nvPr>
            <p:ph idx="11" type="ftr"/>
          </p:nvPr>
        </p:nvSpPr>
        <p:spPr>
          <a:xfrm>
            <a:off x="607382" y="6583680"/>
            <a:ext cx="4551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4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" name="Google Shape;14;p5"/>
          <p:cNvSpPr txBox="1"/>
          <p:nvPr>
            <p:ph idx="12" type="sldNum"/>
          </p:nvPr>
        </p:nvSpPr>
        <p:spPr>
          <a:xfrm>
            <a:off x="11824339" y="6583680"/>
            <a:ext cx="367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b="0" i="0" sz="1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thing&#10;&#10;Description generated with high confidence" id="161" name="Google Shape;161;ga9627a6ad0_2_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8080" y="5835960"/>
            <a:ext cx="5028480" cy="29952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a9627a6ad0_2_0"/>
          <p:cNvSpPr txBox="1"/>
          <p:nvPr>
            <p:ph type="title"/>
          </p:nvPr>
        </p:nvSpPr>
        <p:spPr>
          <a:xfrm>
            <a:off x="624960" y="365040"/>
            <a:ext cx="10933200" cy="934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3" name="Google Shape;163;ga9627a6ad0_2_0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3" name="Google Shape;213;ga9627a6ad0_2_59"/>
          <p:cNvCxnSpPr/>
          <p:nvPr/>
        </p:nvCxnSpPr>
        <p:spPr>
          <a:xfrm>
            <a:off x="411480" y="365040"/>
            <a:ext cx="0" cy="610848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214" name="Google Shape;214;ga9627a6ad0_2_5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06960" y="6311880"/>
            <a:ext cx="2710080" cy="16092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a9627a6ad0_2_5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" name="Google Shape;216;ga9627a6ad0_2_59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0" Type="http://schemas.openxmlformats.org/officeDocument/2006/relationships/image" Target="../media/image21.png"/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XGVela/cmaas" TargetMode="External"/><Relationship Id="rId4" Type="http://schemas.openxmlformats.org/officeDocument/2006/relationships/hyperlink" Target="https://github.com/XGVela/tmaas" TargetMode="External"/><Relationship Id="rId9" Type="http://schemas.openxmlformats.org/officeDocument/2006/relationships/image" Target="../media/image19.png"/><Relationship Id="rId5" Type="http://schemas.openxmlformats.org/officeDocument/2006/relationships/hyperlink" Target="https://github.com/XGVela/fmaas" TargetMode="External"/><Relationship Id="rId6" Type="http://schemas.openxmlformats.org/officeDocument/2006/relationships/hyperlink" Target="https://github.com/XGVela/vesgw" TargetMode="External"/><Relationship Id="rId7" Type="http://schemas.openxmlformats.org/officeDocument/2006/relationships/hyperlink" Target="https://github.com/XGVela/cim" TargetMode="External"/><Relationship Id="rId8" Type="http://schemas.openxmlformats.org/officeDocument/2006/relationships/hyperlink" Target="https://github.com/XGVela/cnf-packagin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XGVela/XGVela/wiki/TSC-Operations-and-Procedures" TargetMode="External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hyperlink" Target="mailto:xgvela-tsc-private@lists.xgvela.org" TargetMode="External"/><Relationship Id="rId10" Type="http://schemas.openxmlformats.org/officeDocument/2006/relationships/hyperlink" Target="mailto:xgvela-tsc@lists.xgvela.org" TargetMode="External"/><Relationship Id="rId13" Type="http://schemas.openxmlformats.org/officeDocument/2006/relationships/hyperlink" Target="https://github.com/XGVela/XGVela/blob/master/doc/XGVela%20LFN%20Entry%20Proposal/XGVela%20CICD%20Strategy.docx" TargetMode="External"/><Relationship Id="rId12" Type="http://schemas.openxmlformats.org/officeDocument/2006/relationships/hyperlink" Target="https://lists.xgvela.org/g/xgvela-tsc/calendar" TargetMode="External"/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XGVela" TargetMode="External"/><Relationship Id="rId4" Type="http://schemas.openxmlformats.org/officeDocument/2006/relationships/hyperlink" Target="https://github.com/XGVela" TargetMode="External"/><Relationship Id="rId9" Type="http://schemas.openxmlformats.org/officeDocument/2006/relationships/hyperlink" Target="mailto:main@lists.xgvela.org" TargetMode="External"/><Relationship Id="rId5" Type="http://schemas.openxmlformats.org/officeDocument/2006/relationships/hyperlink" Target="https://github.com/XGVela" TargetMode="External"/><Relationship Id="rId6" Type="http://schemas.openxmlformats.org/officeDocument/2006/relationships/hyperlink" Target="https://github.com/XGVela" TargetMode="External"/><Relationship Id="rId7" Type="http://schemas.openxmlformats.org/officeDocument/2006/relationships/hyperlink" Target="https://github.com/XGVela" TargetMode="External"/><Relationship Id="rId8" Type="http://schemas.openxmlformats.org/officeDocument/2006/relationships/hyperlink" Target="https://github.com/XGVela/XGVela/blob/master/doc/XGVela%20LFN%20Entry%20Proposal/XGVela%20CICD%20Strategy.docx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iki.lfnetworking.org/display/LN/LFN+Project+Lifecycle" TargetMode="External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XGVela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9.png"/><Relationship Id="rId10" Type="http://schemas.openxmlformats.org/officeDocument/2006/relationships/hyperlink" Target="https://wiki.lfnetworking.org/display/LN/2020+October+Virtual+Technical+Event+Topic+Proposals#id-2020OctoberVirtualTechnicalEventTopicProposals-Plenary:XGVelaCrossCommunityCollaboration" TargetMode="External"/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jpg"/><Relationship Id="rId4" Type="http://schemas.openxmlformats.org/officeDocument/2006/relationships/image" Target="../media/image17.jpg"/><Relationship Id="rId9" Type="http://schemas.openxmlformats.org/officeDocument/2006/relationships/image" Target="../media/image20.png"/><Relationship Id="rId5" Type="http://schemas.openxmlformats.org/officeDocument/2006/relationships/image" Target="../media/image13.jpg"/><Relationship Id="rId6" Type="http://schemas.openxmlformats.org/officeDocument/2006/relationships/image" Target="../media/image14.jpg"/><Relationship Id="rId7" Type="http://schemas.openxmlformats.org/officeDocument/2006/relationships/image" Target="../media/image11.png"/><Relationship Id="rId8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a9627a6ad0_2_52"/>
          <p:cNvSpPr/>
          <p:nvPr/>
        </p:nvSpPr>
        <p:spPr>
          <a:xfrm>
            <a:off x="838080" y="1354850"/>
            <a:ext cx="6430938" cy="238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XGVela LF Networking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Induction Proposal</a:t>
            </a:r>
            <a:endParaRPr b="1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a9627a6ad0_2_52"/>
          <p:cNvSpPr/>
          <p:nvPr/>
        </p:nvSpPr>
        <p:spPr>
          <a:xfrm>
            <a:off x="838080" y="4633411"/>
            <a:ext cx="5866560" cy="717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January 2021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abef904e94_2_0"/>
          <p:cNvSpPr/>
          <p:nvPr/>
        </p:nvSpPr>
        <p:spPr>
          <a:xfrm>
            <a:off x="512100" y="93168"/>
            <a:ext cx="109332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strike="noStrike">
                <a:solidFill>
                  <a:srgbClr val="168FDF"/>
                </a:solidFill>
              </a:rPr>
              <a:t>XGVela - </a:t>
            </a:r>
            <a:r>
              <a:rPr lang="en-US" sz="3600">
                <a:solidFill>
                  <a:srgbClr val="168FDF"/>
                </a:solidFill>
              </a:rPr>
              <a:t>Seed code condition</a:t>
            </a:r>
            <a:endParaRPr sz="3600" strike="noStrike">
              <a:solidFill>
                <a:schemeClr val="dk1"/>
              </a:solidFill>
            </a:endParaRPr>
          </a:p>
        </p:txBody>
      </p:sp>
      <p:sp>
        <p:nvSpPr>
          <p:cNvPr id="470" name="Google Shape;470;gabef904e94_2_0"/>
          <p:cNvSpPr txBox="1"/>
          <p:nvPr/>
        </p:nvSpPr>
        <p:spPr>
          <a:xfrm>
            <a:off x="5168800" y="733900"/>
            <a:ext cx="7023300" cy="6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/>
              <a:t>Following Telco-PaaS functions are seeded from Mavenir MTCIL. </a:t>
            </a:r>
            <a:endParaRPr b="1" sz="1900"/>
          </a:p>
          <a:p>
            <a:pPr indent="-40005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u="sng">
                <a:solidFill>
                  <a:schemeClr val="hlink"/>
                </a:solidFill>
                <a:hlinkClick r:id="rId3"/>
              </a:rPr>
              <a:t>CMaaS: Configuration Management as a Service</a:t>
            </a:r>
            <a:endParaRPr sz="1500">
              <a:solidFill>
                <a:schemeClr val="dk1"/>
              </a:solidFill>
            </a:endParaRPr>
          </a:p>
          <a:p>
            <a:pPr indent="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Provides a consistent and versioned view of configuration using Yang and NetConf. Supports Day-0, 1 and 2 configuration flows. Interfaces with k8s for configuration discovery and push.</a:t>
            </a:r>
            <a:endParaRPr sz="1500">
              <a:solidFill>
                <a:schemeClr val="dk1"/>
              </a:solidFill>
            </a:endParaRPr>
          </a:p>
          <a:p>
            <a:pPr indent="-40005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u="sng">
                <a:solidFill>
                  <a:schemeClr val="hlink"/>
                </a:solidFill>
                <a:hlinkClick r:id="rId4"/>
              </a:rPr>
              <a:t>TMaaS: Topology Management as a Service</a:t>
            </a:r>
            <a:endParaRPr sz="1500">
              <a:solidFill>
                <a:schemeClr val="dk1"/>
              </a:solidFill>
            </a:endParaRPr>
          </a:p>
          <a:p>
            <a:pPr indent="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Automatically discovery k8s services and builds 3GPP ManagedObjects for NFs, manages NF and µService states, supports LCM.</a:t>
            </a:r>
            <a:endParaRPr sz="1500">
              <a:solidFill>
                <a:schemeClr val="dk1"/>
              </a:solidFill>
            </a:endParaRPr>
          </a:p>
          <a:p>
            <a:pPr indent="-40005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u="sng">
                <a:solidFill>
                  <a:schemeClr val="hlink"/>
                </a:solidFill>
                <a:hlinkClick r:id="rId5"/>
              </a:rPr>
              <a:t>FMaaS: Fault Management as a Service</a:t>
            </a:r>
            <a:endParaRPr sz="1500">
              <a:solidFill>
                <a:schemeClr val="dk1"/>
              </a:solidFill>
            </a:endParaRPr>
          </a:p>
          <a:p>
            <a:pPr indent="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Application and platform events, TCA (via MMaaS/Prometheus), event subscriptions and ONAP VES 7.1 compliant NBI. </a:t>
            </a:r>
            <a:endParaRPr sz="1500">
              <a:solidFill>
                <a:schemeClr val="dk1"/>
              </a:solidFill>
            </a:endParaRPr>
          </a:p>
          <a:p>
            <a:pPr indent="-40005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u="sng">
                <a:solidFill>
                  <a:schemeClr val="hlink"/>
                </a:solidFill>
                <a:hlinkClick r:id="rId6"/>
              </a:rPr>
              <a:t>VESGW: ONAP VES Gateway</a:t>
            </a:r>
            <a:endParaRPr sz="1500">
              <a:solidFill>
                <a:schemeClr val="dk1"/>
              </a:solidFill>
            </a:endParaRPr>
          </a:p>
          <a:p>
            <a:pPr indent="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Built on ONAP/VESPA project with enhancement to support multi NF streams.</a:t>
            </a:r>
            <a:endParaRPr sz="1500">
              <a:solidFill>
                <a:schemeClr val="dk1"/>
              </a:solidFill>
            </a:endParaRPr>
          </a:p>
          <a:p>
            <a:pPr indent="-4000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u="sng">
                <a:solidFill>
                  <a:schemeClr val="hlink"/>
                </a:solidFill>
                <a:hlinkClick r:id="rId7"/>
              </a:rPr>
              <a:t>CIM: CNF Interface Module</a:t>
            </a:r>
            <a:endParaRPr sz="1500">
              <a:solidFill>
                <a:schemeClr val="dk1"/>
              </a:solidFill>
            </a:endParaRPr>
          </a:p>
          <a:p>
            <a:pPr indent="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A sidecar that provides a local integration point API for applications.</a:t>
            </a:r>
            <a:endParaRPr sz="1500">
              <a:solidFill>
                <a:schemeClr val="dk1"/>
              </a:solidFill>
            </a:endParaRPr>
          </a:p>
          <a:p>
            <a:pPr indent="-40005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u="sng">
                <a:solidFill>
                  <a:schemeClr val="hlink"/>
                </a:solidFill>
                <a:hlinkClick r:id="rId8"/>
              </a:rPr>
              <a:t>Helm based packaging framework</a:t>
            </a:r>
            <a:endParaRPr i="1" sz="1500">
              <a:solidFill>
                <a:schemeClr val="dk1"/>
              </a:solidFill>
            </a:endParaRPr>
          </a:p>
          <a:p>
            <a:pPr indent="-4000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i="1" lang="en-US" sz="1500">
                <a:solidFill>
                  <a:schemeClr val="dk1"/>
                </a:solidFill>
              </a:rPr>
              <a:t>Metrics Management as a Service (MMaaS) - In Progress</a:t>
            </a:r>
            <a:endParaRPr i="1" sz="1500">
              <a:solidFill>
                <a:schemeClr val="dk1"/>
              </a:solidFill>
            </a:endParaRPr>
          </a:p>
          <a:p>
            <a:pPr indent="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500">
                <a:solidFill>
                  <a:schemeClr val="dk1"/>
                </a:solidFill>
              </a:rPr>
              <a:t>Uses Prometheus (in General PaaS) for metrics collection. Implements the control plane for configuring Prometheus for NF service discovery, KPIs and TCA.</a:t>
            </a:r>
            <a:endParaRPr i="1" sz="1500">
              <a:solidFill>
                <a:schemeClr val="dk1"/>
              </a:solidFill>
            </a:endParaRPr>
          </a:p>
        </p:txBody>
      </p:sp>
      <p:pic>
        <p:nvPicPr>
          <p:cNvPr id="471" name="Google Shape;471;gabef904e94_2_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6167" y="733900"/>
            <a:ext cx="4927266" cy="28264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gabef904e94_2_0"/>
          <p:cNvGrpSpPr/>
          <p:nvPr/>
        </p:nvGrpSpPr>
        <p:grpSpPr>
          <a:xfrm>
            <a:off x="561252" y="3998962"/>
            <a:ext cx="5199210" cy="1031174"/>
            <a:chOff x="268545" y="3132650"/>
            <a:chExt cx="3899505" cy="773400"/>
          </a:xfrm>
        </p:grpSpPr>
        <p:sp>
          <p:nvSpPr>
            <p:cNvPr id="473" name="Google Shape;473;gabef904e94_2_0"/>
            <p:cNvSpPr txBox="1"/>
            <p:nvPr/>
          </p:nvSpPr>
          <p:spPr>
            <a:xfrm>
              <a:off x="472650" y="3132650"/>
              <a:ext cx="3695400" cy="77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/>
                <a:t>Seed code upload to GitHub</a:t>
              </a:r>
              <a:endParaRPr sz="1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/>
                <a:t>Build Integration (GitHub Actions, Maven)</a:t>
              </a:r>
              <a:endParaRPr sz="1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>
                  <a:solidFill>
                    <a:schemeClr val="dk1"/>
                  </a:solidFill>
                </a:rPr>
                <a:t>Code coverage</a:t>
              </a:r>
              <a:endParaRPr sz="1700"/>
            </a:p>
          </p:txBody>
        </p:sp>
        <p:pic>
          <p:nvPicPr>
            <p:cNvPr id="474" name="Google Shape;474;gabef904e94_2_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268545" y="3226425"/>
              <a:ext cx="205576" cy="1827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5" name="Google Shape;475;gabef904e94_2_0"/>
            <p:cNvSpPr/>
            <p:nvPr/>
          </p:nvSpPr>
          <p:spPr>
            <a:xfrm>
              <a:off x="307875" y="3436225"/>
              <a:ext cx="126900" cy="134100"/>
            </a:xfrm>
            <a:prstGeom prst="chord">
              <a:avLst>
                <a:gd fmla="val 2700000" name="adj1"/>
                <a:gd fmla="val 14089252" name="adj2"/>
              </a:avLst>
            </a:prstGeom>
            <a:solidFill>
              <a:srgbClr val="3C78D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00"/>
            </a:p>
          </p:txBody>
        </p:sp>
        <p:sp>
          <p:nvSpPr>
            <p:cNvPr id="476" name="Google Shape;476;gabef904e94_2_0"/>
            <p:cNvSpPr/>
            <p:nvPr/>
          </p:nvSpPr>
          <p:spPr>
            <a:xfrm>
              <a:off x="307888" y="3663625"/>
              <a:ext cx="126900" cy="1341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00"/>
            </a:p>
          </p:txBody>
        </p:sp>
      </p:grpSp>
      <p:sp>
        <p:nvSpPr>
          <p:cNvPr id="477" name="Google Shape;477;gabef904e94_2_0"/>
          <p:cNvSpPr txBox="1"/>
          <p:nvPr/>
        </p:nvSpPr>
        <p:spPr>
          <a:xfrm>
            <a:off x="416167" y="3643267"/>
            <a:ext cx="4707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/>
              <a:t>Status</a:t>
            </a:r>
            <a:endParaRPr b="1" sz="1900"/>
          </a:p>
        </p:txBody>
      </p:sp>
      <p:sp>
        <p:nvSpPr>
          <p:cNvPr id="478" name="Google Shape;478;gabef904e94_2_0"/>
          <p:cNvSpPr txBox="1"/>
          <p:nvPr/>
        </p:nvSpPr>
        <p:spPr>
          <a:xfrm>
            <a:off x="416167" y="4962033"/>
            <a:ext cx="47079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/>
              <a:t>Key Stats</a:t>
            </a:r>
            <a:endParaRPr b="1" sz="1900"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592 unique files</a:t>
            </a:r>
            <a:endParaRPr sz="1700"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~57K LOC, ~8K Comments</a:t>
            </a:r>
            <a:endParaRPr sz="1700"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/>
              <a:t>Primary languages - Go, Java</a:t>
            </a:r>
            <a:endParaRPr sz="1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a9627a6ad0_2_284"/>
          <p:cNvSpPr/>
          <p:nvPr/>
        </p:nvSpPr>
        <p:spPr>
          <a:xfrm>
            <a:off x="558535" y="165790"/>
            <a:ext cx="109332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XGVela </a:t>
            </a:r>
            <a:r>
              <a:rPr lang="en-US" sz="36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b="0" lang="en-US" sz="3600" strike="noStrike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Project </a:t>
            </a:r>
            <a:r>
              <a:rPr lang="en-US" sz="36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b="0" lang="en-US" sz="3600" strike="noStrike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overnance</a:t>
            </a:r>
            <a:endParaRPr b="0" sz="36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ga9627a6ad0_2_284"/>
          <p:cNvSpPr/>
          <p:nvPr/>
        </p:nvSpPr>
        <p:spPr>
          <a:xfrm>
            <a:off x="629400" y="982804"/>
            <a:ext cx="10933200" cy="48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27879" lvl="0" marL="228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035"/>
              <a:buFont typeface="Helvetica Neue"/>
              <a:buChar char="›"/>
            </a:pPr>
            <a:r>
              <a:rPr lang="en-US" sz="203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governance consists of TSC member, TSC chair &amp; co-chair, Coordinator, Subcommittees (on-</a:t>
            </a:r>
            <a:r>
              <a:rPr lang="en-US" sz="2035">
                <a:solidFill>
                  <a:schemeClr val="dk1"/>
                </a:solidFill>
                <a:extLst>
                  <a:ext uri="http://customooxmlschemas.google.com/">
                    <go:slidesCustomData xmlns:go="http://customooxmlschemas.google.com/" textRoundtripDataId="7"/>
                  </a:ext>
                </a:extLst>
              </a:rPr>
              <a:t>need-basis</a:t>
            </a:r>
            <a:r>
              <a:rPr lang="en-US" sz="203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indent="-227879" lvl="0" marL="2286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35"/>
              <a:buFont typeface="Helvetica Neue"/>
              <a:buChar char="›"/>
            </a:pPr>
            <a:r>
              <a:rPr lang="en-US" sz="203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Governance team is from Active Community Members: </a:t>
            </a:r>
            <a:endParaRPr/>
          </a:p>
          <a:p>
            <a:pPr indent="-227879" lvl="1" marL="6858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35"/>
              <a:buFont typeface="Helvetica Neue"/>
              <a:buChar char="›"/>
            </a:pPr>
            <a:r>
              <a:rPr b="0" i="0" lang="en-US" sz="203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Anyone from XGVela community with twenty (20) or more measurable contributions during the previous 12-month period</a:t>
            </a:r>
            <a:endParaRPr/>
          </a:p>
          <a:p>
            <a:pPr indent="-227879" lvl="0" marL="2286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35"/>
              <a:buFont typeface="Helvetica Neue"/>
              <a:buChar char="›"/>
            </a:pPr>
            <a:r>
              <a:rPr lang="en-US" sz="203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Election cycle: </a:t>
            </a:r>
            <a:endParaRPr/>
          </a:p>
          <a:p>
            <a:pPr indent="-227879" lvl="1" marL="6858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35"/>
              <a:buFont typeface="Helvetica Neue"/>
              <a:buChar char="›"/>
            </a:pPr>
            <a:r>
              <a:rPr b="0" i="0" lang="en-US" sz="203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Every 12 months</a:t>
            </a:r>
            <a:endParaRPr b="0" i="0" sz="203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879" lvl="0" marL="2286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35"/>
              <a:buFont typeface="Helvetica Neue"/>
              <a:buChar char="›"/>
            </a:pPr>
            <a:r>
              <a:rPr lang="en-US" sz="203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Election method: </a:t>
            </a:r>
            <a:endParaRPr/>
          </a:p>
          <a:p>
            <a:pPr indent="-227879" lvl="1" marL="6858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35"/>
              <a:buFont typeface="Helvetica Neue"/>
              <a:buChar char="›"/>
            </a:pPr>
            <a:r>
              <a:rPr b="0" i="0" lang="en-US" sz="203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Self nomination &amp; public group voting</a:t>
            </a:r>
            <a:endParaRPr/>
          </a:p>
          <a:p>
            <a:pPr indent="-227879" lvl="0" marL="2286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35"/>
              <a:buFont typeface="Helvetica Neue"/>
              <a:buChar char="›"/>
            </a:pPr>
            <a:r>
              <a:rPr lang="en-US" sz="203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Initial TSC makeup: </a:t>
            </a:r>
            <a:endParaRPr/>
          </a:p>
          <a:p>
            <a:pPr indent="-227879" lvl="1" marL="6858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35"/>
              <a:buFont typeface="Helvetica Neue"/>
              <a:buChar char="›"/>
            </a:pPr>
            <a:r>
              <a:rPr b="0" i="0" lang="en-US" sz="203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One (1) member from each participating company as agreed by the founding members</a:t>
            </a:r>
            <a:endParaRPr/>
          </a:p>
          <a:p>
            <a:pPr indent="-227879" lvl="0" marL="2286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35"/>
              <a:buFont typeface="Helvetica Neue"/>
              <a:buChar char="›"/>
            </a:pPr>
            <a:r>
              <a:rPr lang="en-US" sz="2035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Detailed responsibility of governance:</a:t>
            </a:r>
            <a:endParaRPr/>
          </a:p>
          <a:p>
            <a:pPr indent="-227879" lvl="1" marL="6858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35"/>
              <a:buFont typeface="Helvetica Neue"/>
              <a:buChar char="›"/>
            </a:pPr>
            <a:r>
              <a:rPr b="0" i="0" lang="en-US" sz="203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2035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https://github.com/XGVela/XGVela/wiki/TSC-Operations-and-Procedures</a:t>
            </a:r>
            <a:endParaRPr sz="2035">
              <a:solidFill>
                <a:schemeClr val="dk1"/>
              </a:solidFill>
            </a:endParaRPr>
          </a:p>
          <a:p>
            <a:pPr indent="-357822" lvl="0" marL="457200" marR="0" rtl="0" algn="l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35"/>
              <a:buChar char="›"/>
            </a:pPr>
            <a:r>
              <a:rPr lang="en-US" sz="2035">
                <a:solidFill>
                  <a:schemeClr val="dk1"/>
                </a:solidFill>
              </a:rPr>
              <a:t>Technical Charter</a:t>
            </a:r>
            <a:endParaRPr sz="2035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sz="259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a9627a6ad0_2_290"/>
          <p:cNvSpPr/>
          <p:nvPr/>
        </p:nvSpPr>
        <p:spPr>
          <a:xfrm>
            <a:off x="565550" y="180450"/>
            <a:ext cx="6170400" cy="12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XGVela</a:t>
            </a:r>
            <a:r>
              <a:rPr b="0" lang="en-US" sz="2800" strike="noStrike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 - Infrastructure Tooling</a:t>
            </a:r>
            <a:endParaRPr sz="2800">
              <a:solidFill>
                <a:srgbClr val="168FDF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Gill Sans"/>
              <a:buNone/>
            </a:pPr>
            <a:r>
              <a:rPr lang="en-US" sz="1900">
                <a:solidFill>
                  <a:schemeClr val="hlink"/>
                </a:solidFill>
              </a:rPr>
              <a:t>Uses modern LFX tooling platform and shared Confluence and Jira instances under LF Networking. No custom infrastructure.</a:t>
            </a:r>
            <a:endParaRPr b="0" sz="22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ga9627a6ad0_2_290"/>
          <p:cNvSpPr/>
          <p:nvPr/>
        </p:nvSpPr>
        <p:spPr>
          <a:xfrm>
            <a:off x="617040" y="6464411"/>
            <a:ext cx="33678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ga9627a6ad0_2_290"/>
          <p:cNvSpPr/>
          <p:nvPr/>
        </p:nvSpPr>
        <p:spPr>
          <a:xfrm>
            <a:off x="733316" y="1278216"/>
            <a:ext cx="4931100" cy="48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-227879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1" lang="en-US" sz="1496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Bug tracker</a:t>
            </a:r>
            <a:endParaRPr/>
          </a:p>
          <a:p>
            <a:pPr indent="-227879" lvl="1" marL="6858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0" i="0" lang="en-US" sz="1496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Jira - under LF Networking Jira (1 project)? (integration with confluence, SCRUM epics)</a:t>
            </a:r>
            <a:endParaRPr/>
          </a:p>
          <a:p>
            <a:pPr indent="-227879" lvl="1" marL="6858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0" i="0" lang="en-US" sz="1496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GitHub issue</a:t>
            </a:r>
            <a:endParaRPr/>
          </a:p>
          <a:p>
            <a:pPr indent="-2278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1" lang="en-US" sz="1496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Chat tooling</a:t>
            </a:r>
            <a:endParaRPr/>
          </a:p>
          <a:p>
            <a:pPr indent="-227879" lvl="1" marL="6858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0" i="0" lang="en-US" sz="1496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xgvela.slack.com</a:t>
            </a:r>
            <a:endParaRPr/>
          </a:p>
          <a:p>
            <a:pPr indent="-227879" lvl="1" marL="6858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0" i="0" lang="en-US" sz="1496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WhatsApp</a:t>
            </a:r>
            <a:endParaRPr/>
          </a:p>
          <a:p>
            <a:pPr indent="-2278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1" lang="en-US" sz="1496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Code repositories</a:t>
            </a:r>
            <a:endParaRPr/>
          </a:p>
          <a:p>
            <a:pPr indent="-227879" lvl="1" marL="6858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0" i="0" lang="en-US" sz="1496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GitHub - </a:t>
            </a:r>
            <a:r>
              <a:rPr b="0" i="0" lang="en-US" sz="1496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https://github.com/XGVela</a:t>
            </a:r>
            <a:r>
              <a:rPr b="0" i="0" lang="en-US" sz="1496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96" u="none" cap="none" strike="noStrike">
              <a:solidFill>
                <a:srgbClr val="2F2F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8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1" lang="en-US" sz="1496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Image repositories</a:t>
            </a:r>
            <a:endParaRPr/>
          </a:p>
          <a:p>
            <a:pPr indent="-227879" lvl="1" marL="6858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0" i="0" lang="en-US" sz="149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GitHub Packages - </a:t>
            </a:r>
            <a:r>
              <a:rPr b="0" i="0" lang="en-US" sz="1496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https://github.com/XGVela</a:t>
            </a:r>
            <a:r>
              <a:rPr b="0" i="0" lang="en-US" sz="149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2278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1" lang="en-US" sz="1496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Workflow</a:t>
            </a:r>
            <a:endParaRPr/>
          </a:p>
          <a:p>
            <a:pPr indent="-227879" lvl="1" marL="6858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0" i="0" lang="en-US" sz="149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GitHub Actions - </a:t>
            </a:r>
            <a:r>
              <a:rPr b="0" i="0" lang="en-US" sz="1496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https://github.com/XGVela</a:t>
            </a:r>
            <a:r>
              <a:rPr b="0" i="0" lang="en-US" sz="149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2278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1" lang="en-US" sz="1496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 review</a:t>
            </a:r>
            <a:endParaRPr/>
          </a:p>
          <a:p>
            <a:pPr indent="-227879" lvl="1" marL="6858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496"/>
              <a:buFont typeface="Helvetica Neue"/>
              <a:buChar char="›"/>
            </a:pPr>
            <a:r>
              <a:rPr b="0" i="0" lang="en-US" sz="149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GitHub - </a:t>
            </a:r>
            <a:r>
              <a:rPr b="0" i="0" lang="en-US" sz="1496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https://github.com/XGVela</a:t>
            </a:r>
            <a:r>
              <a:rPr b="0" i="0" lang="en-US" sz="149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sz="2464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ga9627a6ad0_2_290"/>
          <p:cNvSpPr/>
          <p:nvPr/>
        </p:nvSpPr>
        <p:spPr>
          <a:xfrm>
            <a:off x="6632574" y="460250"/>
            <a:ext cx="5427300" cy="54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27879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1" lang="en-US" sz="1500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Projects Analytics</a:t>
            </a:r>
            <a:endParaRPr b="1" sz="1500" strike="noStrike">
              <a:solidFill>
                <a:srgbClr val="2F2F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879" lvl="1" marL="6858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0" i="0" lang="en-US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LFX Insights</a:t>
            </a:r>
            <a:endParaRPr/>
          </a:p>
          <a:p>
            <a:pPr indent="-227879" lvl="1" marL="6858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0" i="0" lang="en-US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GitHub Insights</a:t>
            </a:r>
            <a:endParaRPr/>
          </a:p>
          <a:p>
            <a:pPr indent="-227879" lvl="0" marL="228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1" lang="en-US" sz="1500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Continuous Integration tooling</a:t>
            </a:r>
            <a:endParaRPr/>
          </a:p>
          <a:p>
            <a:pPr indent="-227879" lvl="1" marL="6858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0" i="0" lang="en-US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GitHub Actions - </a:t>
            </a:r>
            <a:r>
              <a:rPr b="0" i="0" lang="en-US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https://github.com/XGVela</a:t>
            </a:r>
            <a:r>
              <a:rPr b="0" i="0" lang="en-US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2F2F2F"/>
              </a:solidFill>
            </a:endParaRPr>
          </a:p>
          <a:p>
            <a:pPr indent="-227879" lvl="1" marL="6858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lang="en-US" sz="1500">
                <a:solidFill>
                  <a:srgbClr val="2F2F2F"/>
                </a:solidFill>
              </a:rPr>
              <a:t>Short term and long term plans are provided </a:t>
            </a:r>
            <a:r>
              <a:rPr lang="en-US" sz="1500" u="sng">
                <a:solidFill>
                  <a:schemeClr val="hlink"/>
                </a:solidFill>
                <a:hlinkClick r:id="rId8"/>
              </a:rPr>
              <a:t>here</a:t>
            </a:r>
            <a:endParaRPr sz="1500">
              <a:solidFill>
                <a:srgbClr val="2F2F2F"/>
              </a:solidFill>
            </a:endParaRPr>
          </a:p>
          <a:p>
            <a:pPr indent="-227879" lvl="0" marL="228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1" lang="en-US" sz="1500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Product Documentation</a:t>
            </a:r>
            <a:endParaRPr b="1" sz="1500" strike="noStrike">
              <a:solidFill>
                <a:srgbClr val="2F2F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879" lvl="1" marL="6858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0" i="0" lang="en-US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readthedocs.io </a:t>
            </a:r>
            <a:endParaRPr/>
          </a:p>
          <a:p>
            <a:pPr indent="-227879" lvl="0" marL="228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1" lang="en-US" sz="1500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Mailing lists</a:t>
            </a:r>
            <a:endParaRPr/>
          </a:p>
          <a:p>
            <a:pPr indent="-227879" lvl="1" marL="6858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groups.io</a:t>
            </a:r>
            <a:endParaRPr/>
          </a:p>
          <a:p>
            <a:pPr indent="-227879" lvl="2" marL="11430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0" i="0" lang="en-US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main@lists.xgvela.org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879" lvl="2" marL="11430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0" i="0" lang="en-US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xgvela-tsc@lists.xgvela.org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879" lvl="2" marL="11430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0" i="0" lang="en-US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xgvela-tsc-private@lists.xgvela.org</a:t>
            </a: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227879" lvl="0" marL="2286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1"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Meeting calendars</a:t>
            </a:r>
            <a:endParaRPr/>
          </a:p>
          <a:p>
            <a:pPr indent="-227879" lvl="1" marL="6858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groups.io:</a:t>
            </a:r>
            <a:endParaRPr/>
          </a:p>
          <a:p>
            <a:pPr indent="-227879" lvl="2" marL="11430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0" i="0" lang="en-US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2"/>
              </a:rPr>
              <a:t>https://lists.xgvela.org/g/xgvela-tsc/calendar</a:t>
            </a: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227879" lvl="0" marL="2286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1"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Meeting minutes and project documents</a:t>
            </a:r>
            <a:endParaRPr/>
          </a:p>
          <a:p>
            <a:pPr indent="-227879" lvl="1" marL="685800" marR="0" rtl="0" algn="l">
              <a:spcBef>
                <a:spcPts val="6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</a:pP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Confluence (under wiki.lfnetworking.org)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ga9627a6ad0_2_290"/>
          <p:cNvSpPr/>
          <p:nvPr/>
        </p:nvSpPr>
        <p:spPr>
          <a:xfrm>
            <a:off x="3583973" y="5999350"/>
            <a:ext cx="84759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</a:rPr>
              <a:t>Detailed CI/CD plan:</a:t>
            </a: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3"/>
              </a:rPr>
              <a:t>https://github.com/XGVela/XGVela/blob/master/doc/XGVela%20LFN%20Entry%20Proposal/XGVela%20CICD%20Strategy.docx</a:t>
            </a: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a9627a6ad0_2_301"/>
          <p:cNvSpPr/>
          <p:nvPr/>
        </p:nvSpPr>
        <p:spPr>
          <a:xfrm>
            <a:off x="624960" y="365040"/>
            <a:ext cx="10933200" cy="934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168FDF"/>
                </a:solidFill>
              </a:rPr>
              <a:t>XGVela</a:t>
            </a:r>
            <a:r>
              <a:rPr lang="en-US" sz="3600" strike="noStrike">
                <a:solidFill>
                  <a:srgbClr val="168FDF"/>
                </a:solidFill>
              </a:rPr>
              <a:t> – Roadmap</a:t>
            </a:r>
            <a:endParaRPr sz="3600" strike="noStrike">
              <a:solidFill>
                <a:schemeClr val="dk1"/>
              </a:solidFill>
            </a:endParaRPr>
          </a:p>
        </p:txBody>
      </p:sp>
      <p:sp>
        <p:nvSpPr>
          <p:cNvPr id="502" name="Google Shape;502;ga9627a6ad0_2_301"/>
          <p:cNvSpPr/>
          <p:nvPr/>
        </p:nvSpPr>
        <p:spPr>
          <a:xfrm>
            <a:off x="850379" y="1603183"/>
            <a:ext cx="2620976" cy="540000"/>
          </a:xfrm>
          <a:prstGeom prst="chevron">
            <a:avLst>
              <a:gd fmla="val 0" name="adj"/>
            </a:avLst>
          </a:prstGeom>
          <a:gradFill>
            <a:gsLst>
              <a:gs pos="0">
                <a:srgbClr val="F7F7F7"/>
              </a:gs>
              <a:gs pos="4000">
                <a:srgbClr val="F7F7F7"/>
              </a:gs>
              <a:gs pos="100000">
                <a:srgbClr val="669900"/>
              </a:gs>
            </a:gsLst>
            <a:lin ang="0" scaled="0"/>
          </a:gra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ga9627a6ad0_2_301"/>
          <p:cNvSpPr/>
          <p:nvPr/>
        </p:nvSpPr>
        <p:spPr>
          <a:xfrm>
            <a:off x="1122390" y="1673140"/>
            <a:ext cx="1872208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</a:rPr>
              <a:t>2020</a:t>
            </a:r>
            <a:endParaRPr/>
          </a:p>
        </p:txBody>
      </p:sp>
      <p:sp>
        <p:nvSpPr>
          <p:cNvPr id="504" name="Google Shape;504;ga9627a6ad0_2_301"/>
          <p:cNvSpPr/>
          <p:nvPr/>
        </p:nvSpPr>
        <p:spPr>
          <a:xfrm>
            <a:off x="4782742" y="1603182"/>
            <a:ext cx="2620976" cy="540001"/>
          </a:xfrm>
          <a:prstGeom prst="chevron">
            <a:avLst>
              <a:gd fmla="val 0" name="adj"/>
            </a:avLst>
          </a:prstGeom>
          <a:gradFill>
            <a:gsLst>
              <a:gs pos="0">
                <a:srgbClr val="D5ECFF"/>
              </a:gs>
              <a:gs pos="100000">
                <a:srgbClr val="0070C0"/>
              </a:gs>
            </a:gsLst>
            <a:lin ang="0" scaled="0"/>
          </a:gra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ga9627a6ad0_2_301"/>
          <p:cNvSpPr/>
          <p:nvPr/>
        </p:nvSpPr>
        <p:spPr>
          <a:xfrm>
            <a:off x="5149247" y="1673140"/>
            <a:ext cx="18720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</a:rPr>
              <a:t>2021</a:t>
            </a:r>
            <a:endParaRPr/>
          </a:p>
        </p:txBody>
      </p:sp>
      <p:sp>
        <p:nvSpPr>
          <p:cNvPr id="506" name="Google Shape;506;ga9627a6ad0_2_301"/>
          <p:cNvSpPr/>
          <p:nvPr/>
        </p:nvSpPr>
        <p:spPr>
          <a:xfrm>
            <a:off x="8814688" y="1603181"/>
            <a:ext cx="2620977" cy="540002"/>
          </a:xfrm>
          <a:prstGeom prst="chevron">
            <a:avLst>
              <a:gd fmla="val 0" name="adj"/>
            </a:avLst>
          </a:prstGeom>
          <a:gradFill>
            <a:gsLst>
              <a:gs pos="0">
                <a:srgbClr val="EDEDED"/>
              </a:gs>
              <a:gs pos="100000">
                <a:srgbClr val="7B7B7B"/>
              </a:gs>
            </a:gsLst>
            <a:lin ang="0" scaled="0"/>
          </a:gra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ga9627a6ad0_2_301"/>
          <p:cNvSpPr/>
          <p:nvPr/>
        </p:nvSpPr>
        <p:spPr>
          <a:xfrm>
            <a:off x="9225078" y="1673140"/>
            <a:ext cx="18002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</a:rPr>
              <a:t>2022</a:t>
            </a:r>
            <a:endParaRPr/>
          </a:p>
        </p:txBody>
      </p:sp>
      <p:grpSp>
        <p:nvGrpSpPr>
          <p:cNvPr id="508" name="Google Shape;508;ga9627a6ad0_2_301"/>
          <p:cNvGrpSpPr/>
          <p:nvPr/>
        </p:nvGrpSpPr>
        <p:grpSpPr>
          <a:xfrm>
            <a:off x="3740264" y="1693195"/>
            <a:ext cx="720001" cy="359999"/>
            <a:chOff x="6589691" y="5462076"/>
            <a:chExt cx="286638" cy="126281"/>
          </a:xfrm>
        </p:grpSpPr>
        <p:sp>
          <p:nvSpPr>
            <p:cNvPr id="509" name="Google Shape;509;ga9627a6ad0_2_301"/>
            <p:cNvSpPr/>
            <p:nvPr/>
          </p:nvSpPr>
          <p:spPr>
            <a:xfrm>
              <a:off x="6789168" y="5462084"/>
              <a:ext cx="87161" cy="126273"/>
            </a:xfrm>
            <a:prstGeom prst="chevron">
              <a:avLst>
                <a:gd fmla="val 50000" name="adj"/>
              </a:avLst>
            </a:prstGeom>
            <a:solidFill>
              <a:srgbClr val="0070C0">
                <a:alpha val="3882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0" name="Google Shape;510;ga9627a6ad0_2_301"/>
            <p:cNvSpPr/>
            <p:nvPr/>
          </p:nvSpPr>
          <p:spPr>
            <a:xfrm>
              <a:off x="6656372" y="5462084"/>
              <a:ext cx="87161" cy="126273"/>
            </a:xfrm>
            <a:prstGeom prst="chevron">
              <a:avLst>
                <a:gd fmla="val 50000" name="adj"/>
              </a:avLst>
            </a:prstGeom>
            <a:solidFill>
              <a:srgbClr val="0070C0">
                <a:alpha val="3882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1" name="Google Shape;511;ga9627a6ad0_2_301"/>
            <p:cNvSpPr/>
            <p:nvPr/>
          </p:nvSpPr>
          <p:spPr>
            <a:xfrm>
              <a:off x="6722330" y="5462084"/>
              <a:ext cx="87161" cy="126273"/>
            </a:xfrm>
            <a:prstGeom prst="chevron">
              <a:avLst>
                <a:gd fmla="val 50000" name="adj"/>
              </a:avLst>
            </a:prstGeom>
            <a:solidFill>
              <a:srgbClr val="0070C0">
                <a:alpha val="3882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2" name="Google Shape;512;ga9627a6ad0_2_301"/>
            <p:cNvSpPr/>
            <p:nvPr/>
          </p:nvSpPr>
          <p:spPr>
            <a:xfrm>
              <a:off x="6589691" y="5462076"/>
              <a:ext cx="87161" cy="126273"/>
            </a:xfrm>
            <a:prstGeom prst="chevron">
              <a:avLst>
                <a:gd fmla="val 50000" name="adj"/>
              </a:avLst>
            </a:prstGeom>
            <a:solidFill>
              <a:srgbClr val="0070C0">
                <a:alpha val="3882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513" name="Google Shape;513;ga9627a6ad0_2_301"/>
          <p:cNvGrpSpPr/>
          <p:nvPr/>
        </p:nvGrpSpPr>
        <p:grpSpPr>
          <a:xfrm>
            <a:off x="7726196" y="1693195"/>
            <a:ext cx="720001" cy="359999"/>
            <a:chOff x="6589691" y="5462076"/>
            <a:chExt cx="286638" cy="126281"/>
          </a:xfrm>
        </p:grpSpPr>
        <p:sp>
          <p:nvSpPr>
            <p:cNvPr id="514" name="Google Shape;514;ga9627a6ad0_2_301"/>
            <p:cNvSpPr/>
            <p:nvPr/>
          </p:nvSpPr>
          <p:spPr>
            <a:xfrm>
              <a:off x="6789168" y="5462084"/>
              <a:ext cx="87161" cy="126273"/>
            </a:xfrm>
            <a:prstGeom prst="chevron">
              <a:avLst>
                <a:gd fmla="val 50000" name="adj"/>
              </a:avLst>
            </a:prstGeom>
            <a:solidFill>
              <a:srgbClr val="3C3C3C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5" name="Google Shape;515;ga9627a6ad0_2_301"/>
            <p:cNvSpPr/>
            <p:nvPr/>
          </p:nvSpPr>
          <p:spPr>
            <a:xfrm>
              <a:off x="6656372" y="5462084"/>
              <a:ext cx="87161" cy="126273"/>
            </a:xfrm>
            <a:prstGeom prst="chevron">
              <a:avLst>
                <a:gd fmla="val 50000" name="adj"/>
              </a:avLst>
            </a:prstGeom>
            <a:solidFill>
              <a:srgbClr val="3C3C3C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6" name="Google Shape;516;ga9627a6ad0_2_301"/>
            <p:cNvSpPr/>
            <p:nvPr/>
          </p:nvSpPr>
          <p:spPr>
            <a:xfrm>
              <a:off x="6722330" y="5462084"/>
              <a:ext cx="87161" cy="126273"/>
            </a:xfrm>
            <a:prstGeom prst="chevron">
              <a:avLst>
                <a:gd fmla="val 50000" name="adj"/>
              </a:avLst>
            </a:prstGeom>
            <a:solidFill>
              <a:srgbClr val="3C3C3C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7" name="Google Shape;517;ga9627a6ad0_2_301"/>
            <p:cNvSpPr/>
            <p:nvPr/>
          </p:nvSpPr>
          <p:spPr>
            <a:xfrm>
              <a:off x="6589691" y="5462076"/>
              <a:ext cx="87161" cy="126273"/>
            </a:xfrm>
            <a:prstGeom prst="chevron">
              <a:avLst>
                <a:gd fmla="val 50000" name="adj"/>
              </a:avLst>
            </a:prstGeom>
            <a:solidFill>
              <a:srgbClr val="3C3C3C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518" name="Google Shape;518;ga9627a6ad0_2_301"/>
          <p:cNvSpPr txBox="1"/>
          <p:nvPr/>
        </p:nvSpPr>
        <p:spPr>
          <a:xfrm>
            <a:off x="512360" y="2532855"/>
            <a:ext cx="3372951" cy="21091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400"/>
              <a:buChar char="○"/>
            </a:pPr>
            <a:r>
              <a:rPr lang="en-US" sz="1400">
                <a:solidFill>
                  <a:srgbClr val="2F2F2F"/>
                </a:solidFill>
              </a:rPr>
              <a:t>Establish working group &amp; clarify goals – </a:t>
            </a:r>
            <a:r>
              <a:rPr i="1" lang="en-US" sz="1400">
                <a:solidFill>
                  <a:srgbClr val="669900"/>
                </a:solidFill>
              </a:rPr>
              <a:t>Completed</a:t>
            </a:r>
            <a:endParaRPr/>
          </a:p>
          <a:p>
            <a:pPr indent="-285750" lvl="0" marL="28575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B050"/>
              </a:buClr>
              <a:buSzPts val="1400"/>
              <a:buChar char="○"/>
            </a:pPr>
            <a:r>
              <a:rPr lang="en-US" sz="1400">
                <a:solidFill>
                  <a:srgbClr val="2F2F2F"/>
                </a:solidFill>
              </a:rPr>
              <a:t>April – launch as LF unfunded project – </a:t>
            </a:r>
            <a:r>
              <a:rPr i="1" lang="en-US" sz="1400">
                <a:solidFill>
                  <a:srgbClr val="669900"/>
                </a:solidFill>
              </a:rPr>
              <a:t>Completed</a:t>
            </a:r>
            <a:endParaRPr/>
          </a:p>
          <a:p>
            <a:pPr indent="-285750" lvl="0" marL="28575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B050"/>
              </a:buClr>
              <a:buSzPts val="1400"/>
              <a:buChar char="○"/>
            </a:pPr>
            <a:r>
              <a:rPr lang="en-US" sz="1400">
                <a:solidFill>
                  <a:srgbClr val="2F2F2F"/>
                </a:solidFill>
              </a:rPr>
              <a:t>High-level architecture – </a:t>
            </a:r>
            <a:r>
              <a:rPr i="1" lang="en-US" sz="1400">
                <a:solidFill>
                  <a:srgbClr val="669900"/>
                </a:solidFill>
              </a:rPr>
              <a:t>Completed</a:t>
            </a:r>
            <a:endParaRPr/>
          </a:p>
          <a:p>
            <a:pPr indent="-285750" lvl="0" marL="28575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70C0"/>
              </a:buClr>
              <a:buSzPts val="1400"/>
              <a:buChar char="○"/>
            </a:pPr>
            <a:r>
              <a:rPr lang="en-US" sz="1400">
                <a:solidFill>
                  <a:srgbClr val="2F2F2F"/>
                </a:solidFill>
              </a:rPr>
              <a:t>December – drop seed code – </a:t>
            </a:r>
            <a:r>
              <a:rPr i="1" lang="en-US">
                <a:solidFill>
                  <a:srgbClr val="669900"/>
                </a:solidFill>
              </a:rPr>
              <a:t>Completed</a:t>
            </a:r>
            <a:r>
              <a:rPr i="1" lang="en-US" sz="1400">
                <a:solidFill>
                  <a:srgbClr val="0070C0"/>
                </a:solidFill>
              </a:rPr>
              <a:t> </a:t>
            </a:r>
            <a:endParaRPr/>
          </a:p>
        </p:txBody>
      </p:sp>
      <p:sp>
        <p:nvSpPr>
          <p:cNvPr id="519" name="Google Shape;519;ga9627a6ad0_2_301"/>
          <p:cNvSpPr txBox="1"/>
          <p:nvPr/>
        </p:nvSpPr>
        <p:spPr>
          <a:xfrm>
            <a:off x="4233775" y="2487675"/>
            <a:ext cx="3492600" cy="3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Char char="○"/>
            </a:pPr>
            <a:r>
              <a:rPr lang="en-US" sz="1400">
                <a:solidFill>
                  <a:srgbClr val="2F2F2F"/>
                </a:solidFill>
              </a:rPr>
              <a:t>January – admission under LFN umbrella as Sandbox project</a:t>
            </a:r>
            <a:endParaRPr/>
          </a:p>
          <a:p>
            <a:pPr indent="-285750" lvl="0" marL="28575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70C0"/>
              </a:buClr>
              <a:buSzPts val="1400"/>
              <a:buChar char="○"/>
            </a:pPr>
            <a:r>
              <a:rPr lang="en-US" sz="1400">
                <a:solidFill>
                  <a:srgbClr val="2F2F2F"/>
                </a:solidFill>
              </a:rPr>
              <a:t>Release 1 – Architecture Doc</a:t>
            </a:r>
            <a:endParaRPr/>
          </a:p>
          <a:p>
            <a:pPr indent="-285750" lvl="1" marL="74295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70C0"/>
              </a:buClr>
              <a:buSzPts val="1400"/>
              <a:buChar char="○"/>
            </a:pPr>
            <a:r>
              <a:rPr i="0" lang="en-US" sz="1400" u="none" cap="none" strike="noStrike">
                <a:solidFill>
                  <a:srgbClr val="2F2F2F"/>
                </a:solidFill>
              </a:rPr>
              <a:t>Complete General PaaS and Telco PaaS primary feature definition – </a:t>
            </a:r>
            <a:r>
              <a:rPr i="1" lang="en-US" sz="1400" u="none" cap="none" strike="noStrike">
                <a:solidFill>
                  <a:srgbClr val="0070C0"/>
                </a:solidFill>
              </a:rPr>
              <a:t>on track</a:t>
            </a:r>
            <a:endParaRPr/>
          </a:p>
          <a:p>
            <a:pPr indent="-285750" lvl="1" marL="74295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70C0"/>
              </a:buClr>
              <a:buSzPts val="1400"/>
              <a:buChar char="○"/>
            </a:pPr>
            <a:r>
              <a:rPr i="0" lang="en-US" sz="1400" u="none" cap="none" strike="noStrike">
                <a:solidFill>
                  <a:srgbClr val="2F2F2F"/>
                </a:solidFill>
              </a:rPr>
              <a:t>Define PaaS framework and PaaS capability integration mechanism – </a:t>
            </a:r>
            <a:r>
              <a:rPr i="1" lang="en-US" sz="1400" u="none" cap="none" strike="noStrike">
                <a:solidFill>
                  <a:srgbClr val="0070C0"/>
                </a:solidFill>
              </a:rPr>
              <a:t>on track</a:t>
            </a:r>
            <a:endParaRPr/>
          </a:p>
          <a:p>
            <a:pPr indent="-285750" lvl="0" marL="28575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70C0"/>
              </a:buClr>
              <a:buSzPts val="1400"/>
              <a:buChar char="○"/>
            </a:pPr>
            <a:r>
              <a:rPr lang="en-US" sz="1400">
                <a:solidFill>
                  <a:srgbClr val="2F2F2F"/>
                </a:solidFill>
              </a:rPr>
              <a:t>Release 1 – Generate PaaS prototype (PaaS capability development and integration)</a:t>
            </a:r>
            <a:endParaRPr/>
          </a:p>
          <a:p>
            <a:pPr indent="-285750" lvl="0" marL="28575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70C0"/>
              </a:buClr>
              <a:buSzPts val="1400"/>
              <a:buChar char="○"/>
            </a:pPr>
            <a:r>
              <a:rPr lang="en-US" sz="1400">
                <a:solidFill>
                  <a:srgbClr val="2F2F2F"/>
                </a:solidFill>
              </a:rPr>
              <a:t>Demo – Usecase</a:t>
            </a:r>
            <a:r>
              <a:rPr lang="en-US">
                <a:solidFill>
                  <a:srgbClr val="2F2F2F"/>
                </a:solidFill>
              </a:rPr>
              <a:t> and </a:t>
            </a:r>
            <a:r>
              <a:rPr lang="en-US" sz="1400">
                <a:solidFill>
                  <a:srgbClr val="2F2F2F"/>
                </a:solidFill>
              </a:rPr>
              <a:t>story discussion in progress</a:t>
            </a:r>
            <a:endParaRPr/>
          </a:p>
        </p:txBody>
      </p:sp>
      <p:sp>
        <p:nvSpPr>
          <p:cNvPr id="520" name="Google Shape;520;ga9627a6ad0_2_301"/>
          <p:cNvSpPr txBox="1"/>
          <p:nvPr/>
        </p:nvSpPr>
        <p:spPr>
          <a:xfrm>
            <a:off x="8418821" y="2487664"/>
            <a:ext cx="3315683" cy="22993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B7B7B"/>
              </a:buClr>
              <a:buSzPts val="1400"/>
              <a:buChar char="○"/>
            </a:pPr>
            <a:r>
              <a:rPr lang="en-US" sz="1400">
                <a:solidFill>
                  <a:srgbClr val="2F2F2F"/>
                </a:solidFill>
              </a:rPr>
              <a:t>Continuously complete General PaaS and Telco PaaS definition (user story driven)</a:t>
            </a:r>
            <a:endParaRPr/>
          </a:p>
          <a:p>
            <a:pPr indent="-285750" lvl="0" marL="28575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7B7B7B"/>
              </a:buClr>
              <a:buSzPts val="1400"/>
              <a:buChar char="○"/>
            </a:pPr>
            <a:r>
              <a:rPr lang="en-US" sz="1400">
                <a:solidFill>
                  <a:srgbClr val="2F2F2F"/>
                </a:solidFill>
              </a:rPr>
              <a:t>Continuous platform capability implementation and integration</a:t>
            </a:r>
            <a:endParaRPr/>
          </a:p>
          <a:p>
            <a:pPr indent="-285750" lvl="0" marL="28575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7B7B7B"/>
              </a:buClr>
              <a:buSzPts val="1400"/>
              <a:buChar char="○"/>
            </a:pPr>
            <a:r>
              <a:rPr lang="en-US" sz="1400">
                <a:solidFill>
                  <a:srgbClr val="2F2F2F"/>
                </a:solidFill>
              </a:rPr>
              <a:t>Testing – functionality test, performance test, and associated test with other community (ONAP, Anuket, CNCF……)  </a:t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aa0b63a948_0_0"/>
          <p:cNvSpPr txBox="1"/>
          <p:nvPr/>
        </p:nvSpPr>
        <p:spPr>
          <a:xfrm>
            <a:off x="2737050" y="3134000"/>
            <a:ext cx="67179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Thanks</a:t>
            </a:r>
            <a:endParaRPr sz="4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a9627a6ad0_2_112"/>
          <p:cNvSpPr/>
          <p:nvPr/>
        </p:nvSpPr>
        <p:spPr>
          <a:xfrm>
            <a:off x="629410" y="75412"/>
            <a:ext cx="109332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68FDF"/>
                </a:solidFill>
              </a:rPr>
              <a:t>LFN Induction Request &amp; Next Step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ga9627a6ad0_2_112"/>
          <p:cNvSpPr/>
          <p:nvPr/>
        </p:nvSpPr>
        <p:spPr>
          <a:xfrm>
            <a:off x="629400" y="599523"/>
            <a:ext cx="10933200" cy="53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marR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600"/>
              <a:t>Since April 2020 the XGVela community has been working to establish a functioning working group, clarify project goals, develop high level architecture, establish seed code, and groom the project for LFN umbrella entry as a Sandbox project.</a:t>
            </a:r>
            <a:endParaRPr sz="1600"/>
          </a:p>
          <a:p>
            <a:pPr indent="0" lvl="0" marL="0" marR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600"/>
              <a:t>Pursuant to </a:t>
            </a:r>
            <a:r>
              <a:rPr lang="en-US" sz="1600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LFN Project Lifecycle</a:t>
            </a:r>
            <a:r>
              <a:rPr lang="en-US" sz="1600"/>
              <a:t> process XGVela has met the </a:t>
            </a:r>
            <a:r>
              <a:rPr lang="en-US" sz="1600">
                <a:highlight>
                  <a:srgbClr val="FFFFFF"/>
                </a:highlight>
              </a:rPr>
              <a:t>mandatory criteria for LFN Entry</a:t>
            </a:r>
            <a:r>
              <a:rPr lang="en-US" sz="1600"/>
              <a:t> and formally requests entry under the LFN umbrella as a Sandbox project.</a:t>
            </a:r>
            <a:endParaRPr sz="1600"/>
          </a:p>
          <a:p>
            <a:pPr indent="0" lvl="0" marL="457200" marR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600"/>
              <a:t>Project Roles</a:t>
            </a:r>
            <a:endParaRPr sz="1600"/>
          </a:p>
          <a:p>
            <a:pPr indent="0" lvl="0" marL="457200" marR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600"/>
              <a:t>How people come to fill project roles.</a:t>
            </a:r>
            <a:endParaRPr sz="1600"/>
          </a:p>
          <a:p>
            <a:pPr indent="0" lvl="0" marL="457200" marR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600"/>
              <a:t>How people are removed from project roles. &amp; Next </a:t>
            </a:r>
            <a:endParaRPr sz="1600"/>
          </a:p>
          <a:p>
            <a:pPr indent="0" lvl="0" marL="457200" marR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600"/>
              <a:t>Who currently fills project roles.</a:t>
            </a:r>
            <a:endParaRPr sz="1600"/>
          </a:p>
          <a:p>
            <a:pPr indent="0" lvl="0" marL="457200" marR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600"/>
              <a:t>How disputes are definitively resolved (majority vote).</a:t>
            </a:r>
            <a:endParaRPr sz="1600"/>
          </a:p>
          <a:p>
            <a:pPr indent="0" lvl="0" marL="457200" marR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600"/>
              <a:t>How governance evolves over time.</a:t>
            </a:r>
            <a:endParaRPr sz="1600"/>
          </a:p>
          <a:p>
            <a:pPr indent="0" lvl="0" marL="457200" marR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600"/>
              <a:t>Top-level technical decision-making body for the project and TAC representative</a:t>
            </a:r>
            <a:endParaRPr sz="1600"/>
          </a:p>
          <a:p>
            <a:pPr indent="0" lvl="0" marL="457200" marR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marR="0" rtl="0" algn="l">
              <a:spcBef>
                <a:spcPts val="1001"/>
              </a:spcBef>
              <a:spcAft>
                <a:spcPts val="0"/>
              </a:spcAft>
              <a:buNone/>
            </a:pPr>
            <a:r>
              <a:rPr b="1" lang="en-US" sz="1600"/>
              <a:t>Next Step:</a:t>
            </a:r>
            <a:endParaRPr b="1" sz="1600"/>
          </a:p>
          <a:p>
            <a:pPr indent="-330200" lvl="0" marL="457200" marR="0" rtl="0" algn="l">
              <a:spcBef>
                <a:spcPts val="1001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Governing Board review on 01/27/2021</a:t>
            </a:r>
            <a:endParaRPr sz="1600"/>
          </a:p>
        </p:txBody>
      </p:sp>
      <p:pic>
        <p:nvPicPr>
          <p:cNvPr id="279" name="Google Shape;279;ga9627a6ad0_2_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0" y="2230300"/>
            <a:ext cx="332476" cy="29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a9627a6ad0_2_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0" y="2581000"/>
            <a:ext cx="332476" cy="29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ga9627a6ad0_2_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0" y="2919162"/>
            <a:ext cx="332476" cy="29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ga9627a6ad0_2_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0" y="3257300"/>
            <a:ext cx="332476" cy="29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ga9627a6ad0_2_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0" y="3695450"/>
            <a:ext cx="332476" cy="29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ga9627a6ad0_2_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0" y="4066925"/>
            <a:ext cx="332476" cy="29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ga9627a6ad0_2_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0" y="4438400"/>
            <a:ext cx="332476" cy="29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b4942c37a6_0_1"/>
          <p:cNvSpPr/>
          <p:nvPr/>
        </p:nvSpPr>
        <p:spPr>
          <a:xfrm>
            <a:off x="624960" y="332587"/>
            <a:ext cx="109332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Project Overview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b4942c37a6_0_1"/>
          <p:cNvSpPr/>
          <p:nvPr/>
        </p:nvSpPr>
        <p:spPr>
          <a:xfrm>
            <a:off x="624960" y="1009109"/>
            <a:ext cx="10933200" cy="48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27879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1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Project Background:</a:t>
            </a:r>
            <a:endParaRPr/>
          </a:p>
          <a:p>
            <a:pPr indent="-227879" lvl="1" marL="685800" marR="0" rtl="0" algn="l"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Helvetica Neue"/>
              <a:buChar char="›"/>
            </a:pPr>
            <a:r>
              <a:rPr b="0" i="0" lang="en-US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Donated by LFN member China Mobile, XGVela intends to provide a </a:t>
            </a:r>
            <a:r>
              <a:rPr b="1" i="0" lang="en-US" sz="16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telecom cloud native PaaS platform </a:t>
            </a:r>
            <a:r>
              <a:rPr b="0" i="0" lang="en-US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designed to provide PaaS capabilities needed to run, develop, manage and maintain telco-related services. </a:t>
            </a:r>
            <a:endParaRPr/>
          </a:p>
          <a:p>
            <a:pPr indent="-227879" lvl="1" marL="685800" marR="0" rtl="0" algn="l"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Helvetica Neue"/>
              <a:buChar char="›"/>
            </a:pPr>
            <a:r>
              <a:rPr b="0" i="0" lang="en-US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The first open source platform-as-a service(PaaS) for 5G and beyond network functions.</a:t>
            </a:r>
            <a:endParaRPr/>
          </a:p>
          <a:p>
            <a:pPr indent="-227879" lvl="0" marL="22860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1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Project Functionalities</a:t>
            </a:r>
            <a:r>
              <a:rPr b="0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-227879" lvl="1" marL="685800" marR="0" rtl="0" algn="l"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Helvetica Neue"/>
              <a:buChar char="›"/>
            </a:pPr>
            <a:r>
              <a:rPr b="1" i="0" lang="en-US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XGVela </a:t>
            </a:r>
            <a:r>
              <a:rPr b="1" i="0" lang="en-US" sz="16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refines common capabilities required by upper layer services as PaaS functions on platform layer</a:t>
            </a:r>
            <a:r>
              <a:rPr b="1" i="0" lang="en-US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.  </a:t>
            </a:r>
            <a:endParaRPr/>
          </a:p>
          <a:p>
            <a:pPr indent="-227879" lvl="1" marL="685800" marR="0" rtl="0" algn="l"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Helvetica Neue"/>
              <a:buChar char="›"/>
            </a:pPr>
            <a:r>
              <a:rPr b="0" i="0" lang="en-US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The platform brings </a:t>
            </a:r>
            <a:r>
              <a:rPr b="1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General PaaS </a:t>
            </a:r>
            <a:r>
              <a:rPr b="0" i="0" lang="en-US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functions from existing open source PaaS component projects (e.g. OKD, Kubernetes, Prometheus, Istio, Envoy, Zookeeper, etc.), and enhance them based on telco requirements.</a:t>
            </a:r>
            <a:endParaRPr sz="1600">
              <a:solidFill>
                <a:srgbClr val="2F2F2F"/>
              </a:solidFill>
            </a:endParaRPr>
          </a:p>
          <a:p>
            <a:pPr indent="-227879" lvl="1" marL="685800" marR="0" rtl="0" algn="l"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Helvetica Neue"/>
              <a:buChar char="›"/>
            </a:pPr>
            <a:r>
              <a:rPr lang="en-US" sz="1600">
                <a:solidFill>
                  <a:srgbClr val="2F2F2F"/>
                </a:solidFill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Intends to g</a:t>
            </a:r>
            <a:r>
              <a:rPr b="0" i="0" lang="en-US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1"/>
                  </a:ext>
                </a:extLst>
              </a:rPr>
              <a:t>enerate </a:t>
            </a:r>
            <a:r>
              <a:rPr b="1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2"/>
                  </a:ext>
                </a:extLst>
              </a:rPr>
              <a:t>Telco PaaS </a:t>
            </a: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3"/>
                  </a:ext>
                </a:extLst>
              </a:rPr>
              <a:t>functions </a:t>
            </a:r>
            <a:r>
              <a:rPr b="0" i="0" lang="en-US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4"/>
                  </a:ext>
                </a:extLst>
              </a:rPr>
              <a:t>which have strong telecom characteristics and are under exploration.</a:t>
            </a:r>
            <a:endParaRPr/>
          </a:p>
          <a:p>
            <a:pPr indent="-227879" lvl="0" marL="22860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1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Partners:</a:t>
            </a:r>
            <a:endParaRPr/>
          </a:p>
          <a:p>
            <a:pPr indent="-227879" lvl="1" marL="685800" marR="0" rtl="0" algn="l"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Helvetica Neue"/>
              <a:buChar char="›"/>
            </a:pPr>
            <a:r>
              <a:rPr b="0" i="0" lang="en-US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TSC member: China Mobile, Mavenir, RedHat, Huawei, Intel, SigScale, STC, ZTE, Ericsson, Nokia, China Telecom, China Unicom, WindRiver</a:t>
            </a:r>
            <a:endParaRPr b="0" i="0" sz="1600" u="none" cap="none" strike="noStrike">
              <a:solidFill>
                <a:srgbClr val="2F2F2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879" lvl="1" marL="685800" marR="0" rtl="0" algn="l"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Helvetica Neue"/>
              <a:buChar char="›"/>
            </a:pPr>
            <a:r>
              <a:rPr b="0" i="0" lang="en-US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Other Partners: Rakuten, Dish, TIM, Samsung, F5, Beijing University of Post &amp; Telecommunications</a:t>
            </a:r>
            <a:r>
              <a:rPr b="0" i="0" lang="en-US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113579" lvl="1" marL="685800" marR="0" rtl="0" algn="l"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2F2F2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9627a6ad0_2_120"/>
          <p:cNvSpPr/>
          <p:nvPr/>
        </p:nvSpPr>
        <p:spPr>
          <a:xfrm>
            <a:off x="597537" y="139873"/>
            <a:ext cx="10933200" cy="934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500" u="none" cap="none" strike="noStrike">
                <a:solidFill>
                  <a:srgbClr val="168FDF"/>
                </a:solidFill>
              </a:rPr>
              <a:t>XGVela – High-level Architecture</a:t>
            </a:r>
            <a:endParaRPr i="0" sz="3500" u="none" cap="none" strike="noStrike">
              <a:solidFill>
                <a:schemeClr val="dk1"/>
              </a:solidFill>
            </a:endParaRPr>
          </a:p>
        </p:txBody>
      </p:sp>
      <p:sp>
        <p:nvSpPr>
          <p:cNvPr id="298" name="Google Shape;298;ga9627a6ad0_2_120"/>
          <p:cNvSpPr/>
          <p:nvPr/>
        </p:nvSpPr>
        <p:spPr>
          <a:xfrm>
            <a:off x="5909739" y="3113743"/>
            <a:ext cx="2543647" cy="1008860"/>
          </a:xfrm>
          <a:prstGeom prst="roundRect">
            <a:avLst>
              <a:gd fmla="val 16667" name="adj"/>
            </a:avLst>
          </a:prstGeom>
          <a:solidFill>
            <a:srgbClr val="3399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000" u="none" cap="none" strike="noStrike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000" u="none" cap="none" strike="noStrike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950" u="none" cap="none" strike="noStrike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000" u="none" cap="none" strike="noStrike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000" u="none" cap="none" strike="noStrike">
              <a:solidFill>
                <a:schemeClr val="dk1"/>
              </a:solidFill>
            </a:endParaRPr>
          </a:p>
        </p:txBody>
      </p:sp>
      <p:sp>
        <p:nvSpPr>
          <p:cNvPr id="299" name="Google Shape;299;ga9627a6ad0_2_120"/>
          <p:cNvSpPr/>
          <p:nvPr/>
        </p:nvSpPr>
        <p:spPr>
          <a:xfrm>
            <a:off x="5391300" y="6283777"/>
            <a:ext cx="6455400" cy="457800"/>
          </a:xfrm>
          <a:prstGeom prst="rect">
            <a:avLst/>
          </a:prstGeom>
          <a:noFill/>
          <a:ln cap="flat" cmpd="sng" w="25400">
            <a:solidFill>
              <a:srgbClr val="7F7F7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000" u="none" cap="none" strike="noStrike">
              <a:solidFill>
                <a:schemeClr val="dk1"/>
              </a:solidFill>
            </a:endParaRPr>
          </a:p>
        </p:txBody>
      </p:sp>
      <p:sp>
        <p:nvSpPr>
          <p:cNvPr id="300" name="Google Shape;300;ga9627a6ad0_2_120"/>
          <p:cNvSpPr/>
          <p:nvPr/>
        </p:nvSpPr>
        <p:spPr>
          <a:xfrm>
            <a:off x="5691268" y="6313638"/>
            <a:ext cx="2980588" cy="179322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900" u="none" cap="none" strike="noStrike">
                <a:solidFill>
                  <a:schemeClr val="lt1"/>
                </a:solidFill>
              </a:rPr>
              <a:t>Hypervisor</a:t>
            </a:r>
            <a:endParaRPr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301" name="Google Shape;301;ga9627a6ad0_2_120"/>
          <p:cNvSpPr/>
          <p:nvPr/>
        </p:nvSpPr>
        <p:spPr>
          <a:xfrm>
            <a:off x="5709735" y="6520310"/>
            <a:ext cx="900000" cy="173843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900" u="none" cap="none" strike="noStrike">
                <a:solidFill>
                  <a:schemeClr val="lt1"/>
                </a:solidFill>
              </a:rPr>
              <a:t>x86</a:t>
            </a:r>
            <a:endParaRPr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302" name="Google Shape;302;ga9627a6ad0_2_120"/>
          <p:cNvSpPr/>
          <p:nvPr/>
        </p:nvSpPr>
        <p:spPr>
          <a:xfrm>
            <a:off x="6871232" y="6520310"/>
            <a:ext cx="900000" cy="173843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900" u="none" cap="none" strike="noStrike">
                <a:solidFill>
                  <a:schemeClr val="lt1"/>
                </a:solidFill>
              </a:rPr>
              <a:t>ARM</a:t>
            </a:r>
            <a:endParaRPr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303" name="Google Shape;303;ga9627a6ad0_2_120"/>
          <p:cNvSpPr/>
          <p:nvPr/>
        </p:nvSpPr>
        <p:spPr>
          <a:xfrm>
            <a:off x="8032729" y="6520310"/>
            <a:ext cx="1116000" cy="173843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900" u="none" cap="none" strike="noStrike">
                <a:solidFill>
                  <a:schemeClr val="lt1"/>
                </a:solidFill>
              </a:rPr>
              <a:t>Acceleration</a:t>
            </a:r>
            <a:endParaRPr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304" name="Google Shape;304;ga9627a6ad0_2_120"/>
          <p:cNvSpPr/>
          <p:nvPr/>
        </p:nvSpPr>
        <p:spPr>
          <a:xfrm>
            <a:off x="9410226" y="6520310"/>
            <a:ext cx="900000" cy="173843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900" u="none" cap="none" strike="noStrike">
                <a:solidFill>
                  <a:schemeClr val="lt1"/>
                </a:solidFill>
              </a:rPr>
              <a:t>Storage</a:t>
            </a:r>
            <a:endParaRPr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305" name="Google Shape;305;ga9627a6ad0_2_120"/>
          <p:cNvSpPr/>
          <p:nvPr/>
        </p:nvSpPr>
        <p:spPr>
          <a:xfrm>
            <a:off x="5705035" y="6055199"/>
            <a:ext cx="5917500" cy="173700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900" u="none" cap="none" strike="noStrike">
                <a:solidFill>
                  <a:schemeClr val="lt1"/>
                </a:solidFill>
              </a:rPr>
              <a:t>Container</a:t>
            </a:r>
            <a:endParaRPr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306" name="Google Shape;306;ga9627a6ad0_2_120"/>
          <p:cNvSpPr/>
          <p:nvPr/>
        </p:nvSpPr>
        <p:spPr>
          <a:xfrm>
            <a:off x="10571724" y="6520310"/>
            <a:ext cx="1059420" cy="173843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900" u="none" cap="none" strike="noStrike">
                <a:solidFill>
                  <a:schemeClr val="lt1"/>
                </a:solidFill>
              </a:rPr>
              <a:t>Networking</a:t>
            </a:r>
            <a:endParaRPr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307" name="Google Shape;307;ga9627a6ad0_2_120"/>
          <p:cNvSpPr/>
          <p:nvPr/>
        </p:nvSpPr>
        <p:spPr>
          <a:xfrm>
            <a:off x="4491568" y="6299450"/>
            <a:ext cx="764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00" u="none" cap="none" strike="noStrike">
                <a:solidFill>
                  <a:schemeClr val="dk1"/>
                </a:solidFill>
              </a:rPr>
              <a:t>IaaS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308" name="Google Shape;308;ga9627a6ad0_2_120"/>
          <p:cNvSpPr/>
          <p:nvPr/>
        </p:nvSpPr>
        <p:spPr>
          <a:xfrm>
            <a:off x="5909739" y="2896806"/>
            <a:ext cx="5084642" cy="748711"/>
          </a:xfrm>
          <a:prstGeom prst="roundRect">
            <a:avLst>
              <a:gd fmla="val 16667" name="adj"/>
            </a:avLst>
          </a:prstGeom>
          <a:solidFill>
            <a:srgbClr val="3399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</p:txBody>
      </p:sp>
      <p:sp>
        <p:nvSpPr>
          <p:cNvPr id="309" name="Google Shape;309;ga9627a6ad0_2_120"/>
          <p:cNvSpPr/>
          <p:nvPr/>
        </p:nvSpPr>
        <p:spPr>
          <a:xfrm>
            <a:off x="4841850" y="2562700"/>
            <a:ext cx="7080900" cy="1651500"/>
          </a:xfrm>
          <a:prstGeom prst="rect">
            <a:avLst/>
          </a:prstGeom>
          <a:noFill/>
          <a:ln cap="flat" cmpd="sng" w="28575">
            <a:solidFill>
              <a:srgbClr val="C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10" name="Google Shape;310;ga9627a6ad0_2_120"/>
          <p:cNvSpPr/>
          <p:nvPr/>
        </p:nvSpPr>
        <p:spPr>
          <a:xfrm>
            <a:off x="7186619" y="2187940"/>
            <a:ext cx="221177" cy="316651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3399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311" name="Google Shape;311;ga9627a6ad0_2_120"/>
          <p:cNvSpPr/>
          <p:nvPr/>
        </p:nvSpPr>
        <p:spPr>
          <a:xfrm>
            <a:off x="9291339" y="1478435"/>
            <a:ext cx="221177" cy="948807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3399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312" name="Google Shape;312;ga9627a6ad0_2_120"/>
          <p:cNvSpPr/>
          <p:nvPr/>
        </p:nvSpPr>
        <p:spPr>
          <a:xfrm>
            <a:off x="7030639" y="1388001"/>
            <a:ext cx="221177" cy="269103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</p:txBody>
      </p:sp>
      <p:grpSp>
        <p:nvGrpSpPr>
          <p:cNvPr id="313" name="Google Shape;313;ga9627a6ad0_2_120"/>
          <p:cNvGrpSpPr/>
          <p:nvPr/>
        </p:nvGrpSpPr>
        <p:grpSpPr>
          <a:xfrm>
            <a:off x="5315895" y="1097159"/>
            <a:ext cx="6612752" cy="253575"/>
            <a:chOff x="5315895" y="302275"/>
            <a:chExt cx="6612752" cy="336658"/>
          </a:xfrm>
        </p:grpSpPr>
        <p:sp>
          <p:nvSpPr>
            <p:cNvPr id="314" name="Google Shape;314;ga9627a6ad0_2_120"/>
            <p:cNvSpPr/>
            <p:nvPr/>
          </p:nvSpPr>
          <p:spPr>
            <a:xfrm>
              <a:off x="5315895" y="302275"/>
              <a:ext cx="6612752" cy="336658"/>
            </a:xfrm>
            <a:prstGeom prst="roundRect">
              <a:avLst>
                <a:gd fmla="val 16667" name="adj"/>
              </a:avLst>
            </a:prstGeom>
            <a:noFill/>
            <a:ln cap="flat" cmpd="sng" w="254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chemeClr val="dk1"/>
                </a:solidFill>
              </a:endParaRPr>
            </a:p>
          </p:txBody>
        </p:sp>
        <p:sp>
          <p:nvSpPr>
            <p:cNvPr id="315" name="Google Shape;315;ga9627a6ad0_2_120"/>
            <p:cNvSpPr/>
            <p:nvPr/>
          </p:nvSpPr>
          <p:spPr>
            <a:xfrm>
              <a:off x="7268662" y="361665"/>
              <a:ext cx="1079317" cy="212394"/>
            </a:xfrm>
            <a:prstGeom prst="roundRect">
              <a:avLst>
                <a:gd fmla="val 16667" name="adj"/>
              </a:avLst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solidFill>
                    <a:schemeClr val="lt1"/>
                  </a:solidFill>
                </a:rPr>
                <a:t>NFVO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316" name="Google Shape;316;ga9627a6ad0_2_120"/>
            <p:cNvSpPr/>
            <p:nvPr/>
          </p:nvSpPr>
          <p:spPr>
            <a:xfrm>
              <a:off x="8980749" y="361665"/>
              <a:ext cx="1079317" cy="212394"/>
            </a:xfrm>
            <a:prstGeom prst="roundRect">
              <a:avLst>
                <a:gd fmla="val 16667" name="adj"/>
              </a:avLst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solidFill>
                    <a:schemeClr val="lt1"/>
                  </a:solidFill>
                </a:rPr>
                <a:t>OSS / BSS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317" name="Google Shape;317;ga9627a6ad0_2_120"/>
            <p:cNvSpPr/>
            <p:nvPr/>
          </p:nvSpPr>
          <p:spPr>
            <a:xfrm>
              <a:off x="10537164" y="364432"/>
              <a:ext cx="1164131" cy="209389"/>
            </a:xfrm>
            <a:prstGeom prst="roundRect">
              <a:avLst>
                <a:gd fmla="val 16667" name="adj"/>
              </a:avLst>
            </a:prstGeom>
            <a:noFill/>
            <a:ln cap="flat" cmpd="sng" w="25400">
              <a:solidFill>
                <a:srgbClr val="7F7F7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solidFill>
                    <a:schemeClr val="dk1"/>
                  </a:solidFill>
                </a:rPr>
                <a:t>…etc…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318" name="Google Shape;318;ga9627a6ad0_2_120"/>
            <p:cNvSpPr/>
            <p:nvPr/>
          </p:nvSpPr>
          <p:spPr>
            <a:xfrm>
              <a:off x="5576537" y="361427"/>
              <a:ext cx="1079317" cy="212394"/>
            </a:xfrm>
            <a:prstGeom prst="roundRect">
              <a:avLst>
                <a:gd fmla="val 16667" name="adj"/>
              </a:avLst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solidFill>
                    <a:schemeClr val="lt1"/>
                  </a:solidFill>
                </a:rPr>
                <a:t>ONAP</a:t>
              </a:r>
              <a:endParaRPr sz="1000">
                <a:solidFill>
                  <a:schemeClr val="lt1"/>
                </a:solidFill>
              </a:endParaRPr>
            </a:p>
          </p:txBody>
        </p:sp>
      </p:grpSp>
      <p:grpSp>
        <p:nvGrpSpPr>
          <p:cNvPr id="319" name="Google Shape;319;ga9627a6ad0_2_120"/>
          <p:cNvGrpSpPr/>
          <p:nvPr/>
        </p:nvGrpSpPr>
        <p:grpSpPr>
          <a:xfrm>
            <a:off x="5315895" y="1684454"/>
            <a:ext cx="3660154" cy="457682"/>
            <a:chOff x="1464578" y="1670028"/>
            <a:chExt cx="3363057" cy="439285"/>
          </a:xfrm>
        </p:grpSpPr>
        <p:sp>
          <p:nvSpPr>
            <p:cNvPr id="320" name="Google Shape;320;ga9627a6ad0_2_120"/>
            <p:cNvSpPr/>
            <p:nvPr/>
          </p:nvSpPr>
          <p:spPr>
            <a:xfrm>
              <a:off x="1464578" y="1670028"/>
              <a:ext cx="3363057" cy="439285"/>
            </a:xfrm>
            <a:prstGeom prst="roundRect">
              <a:avLst>
                <a:gd fmla="val 16667" name="adj"/>
              </a:avLst>
            </a:prstGeom>
            <a:noFill/>
            <a:ln cap="flat" cmpd="sng" w="254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">
                  <a:solidFill>
                    <a:schemeClr val="dk1"/>
                  </a:solidFill>
                </a:rPr>
                <a:t>NF</a:t>
              </a:r>
              <a:endParaRPr b="1" sz="1000">
                <a:solidFill>
                  <a:schemeClr val="dk1"/>
                </a:solidFill>
              </a:endParaRPr>
            </a:p>
          </p:txBody>
        </p:sp>
        <p:sp>
          <p:nvSpPr>
            <p:cNvPr id="321" name="Google Shape;321;ga9627a6ad0_2_120"/>
            <p:cNvSpPr/>
            <p:nvPr/>
          </p:nvSpPr>
          <p:spPr>
            <a:xfrm>
              <a:off x="1875255" y="1748276"/>
              <a:ext cx="1234966" cy="306049"/>
            </a:xfrm>
            <a:prstGeom prst="roundRect">
              <a:avLst>
                <a:gd fmla="val 16667" name="adj"/>
              </a:avLst>
            </a:prstGeom>
            <a:solidFill>
              <a:srgbClr val="7030A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50">
                  <a:solidFill>
                    <a:schemeClr val="lt1"/>
                  </a:solidFill>
                </a:rPr>
                <a:t>5G/6G/… Network Functions</a:t>
              </a:r>
              <a:endParaRPr sz="950">
                <a:solidFill>
                  <a:schemeClr val="lt1"/>
                </a:solidFill>
              </a:endParaRPr>
            </a:p>
          </p:txBody>
        </p:sp>
        <p:sp>
          <p:nvSpPr>
            <p:cNvPr id="322" name="Google Shape;322;ga9627a6ad0_2_120"/>
            <p:cNvSpPr/>
            <p:nvPr/>
          </p:nvSpPr>
          <p:spPr>
            <a:xfrm>
              <a:off x="3191457" y="1753153"/>
              <a:ext cx="1529565" cy="306049"/>
            </a:xfrm>
            <a:prstGeom prst="roundRect">
              <a:avLst>
                <a:gd fmla="val 16667" name="adj"/>
              </a:avLst>
            </a:prstGeom>
            <a:solidFill>
              <a:srgbClr val="7030A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50">
                  <a:solidFill>
                    <a:schemeClr val="lt1"/>
                  </a:solidFill>
                </a:rPr>
                <a:t>Telco App</a:t>
              </a:r>
              <a:endParaRPr sz="1300"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50">
                  <a:solidFill>
                    <a:schemeClr val="lt1"/>
                  </a:solidFill>
                </a:rPr>
                <a:t>(Value-add services/ etc. )</a:t>
              </a:r>
              <a:endParaRPr sz="950">
                <a:solidFill>
                  <a:schemeClr val="lt1"/>
                </a:solidFill>
              </a:endParaRPr>
            </a:p>
          </p:txBody>
        </p:sp>
      </p:grpSp>
      <p:grpSp>
        <p:nvGrpSpPr>
          <p:cNvPr id="323" name="Google Shape;323;ga9627a6ad0_2_120"/>
          <p:cNvGrpSpPr/>
          <p:nvPr/>
        </p:nvGrpSpPr>
        <p:grpSpPr>
          <a:xfrm>
            <a:off x="10041611" y="1795713"/>
            <a:ext cx="1887036" cy="323892"/>
            <a:chOff x="9054520" y="2058906"/>
            <a:chExt cx="2611964" cy="439285"/>
          </a:xfrm>
        </p:grpSpPr>
        <p:sp>
          <p:nvSpPr>
            <p:cNvPr id="324" name="Google Shape;324;ga9627a6ad0_2_120"/>
            <p:cNvSpPr/>
            <p:nvPr/>
          </p:nvSpPr>
          <p:spPr>
            <a:xfrm>
              <a:off x="9054520" y="2058906"/>
              <a:ext cx="2611964" cy="439285"/>
            </a:xfrm>
            <a:prstGeom prst="roundRect">
              <a:avLst>
                <a:gd fmla="val 16667" name="adj"/>
              </a:avLst>
            </a:prstGeom>
            <a:noFill/>
            <a:ln cap="flat" cmpd="sng" w="254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">
                  <a:solidFill>
                    <a:schemeClr val="dk1"/>
                  </a:solidFill>
                </a:rPr>
                <a:t>App</a:t>
              </a:r>
              <a:endParaRPr b="1" sz="1000">
                <a:solidFill>
                  <a:schemeClr val="dk1"/>
                </a:solidFill>
              </a:endParaRPr>
            </a:p>
          </p:txBody>
        </p:sp>
        <p:sp>
          <p:nvSpPr>
            <p:cNvPr id="325" name="Google Shape;325;ga9627a6ad0_2_120"/>
            <p:cNvSpPr/>
            <p:nvPr/>
          </p:nvSpPr>
          <p:spPr>
            <a:xfrm>
              <a:off x="9729164" y="2131698"/>
              <a:ext cx="1823861" cy="312075"/>
            </a:xfrm>
            <a:prstGeom prst="roundRect">
              <a:avLst>
                <a:gd fmla="val 16667" name="adj"/>
              </a:avLst>
            </a:prstGeom>
            <a:solidFill>
              <a:srgbClr val="7030A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50">
                  <a:solidFill>
                    <a:schemeClr val="lt1"/>
                  </a:solidFill>
                </a:rPr>
                <a:t>3-party hosted App</a:t>
              </a:r>
              <a:endParaRPr sz="950">
                <a:solidFill>
                  <a:schemeClr val="lt1"/>
                </a:solidFill>
              </a:endParaRPr>
            </a:p>
          </p:txBody>
        </p:sp>
      </p:grpSp>
      <p:sp>
        <p:nvSpPr>
          <p:cNvPr id="326" name="Google Shape;326;ga9627a6ad0_2_120"/>
          <p:cNvSpPr/>
          <p:nvPr/>
        </p:nvSpPr>
        <p:spPr>
          <a:xfrm>
            <a:off x="10621788" y="2181461"/>
            <a:ext cx="206099" cy="310222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3399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327" name="Google Shape;327;ga9627a6ad0_2_120"/>
          <p:cNvSpPr/>
          <p:nvPr/>
        </p:nvSpPr>
        <p:spPr>
          <a:xfrm>
            <a:off x="6064137" y="3119829"/>
            <a:ext cx="4828486" cy="399917"/>
          </a:xfrm>
          <a:prstGeom prst="roundRect">
            <a:avLst>
              <a:gd fmla="val 16667" name="adj"/>
            </a:avLst>
          </a:prstGeom>
          <a:solidFill>
            <a:srgbClr val="339933"/>
          </a:solidFill>
          <a:ln cap="flat" cmpd="sng" w="25400">
            <a:solidFill>
              <a:schemeClr val="dk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chemeClr val="lt1"/>
                </a:solidFill>
              </a:rPr>
              <a:t>Network functions/ charging &amp; chargeback functions/ regulatory service/ fault &amp; performance &amp; configuration &amp; topology management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328" name="Google Shape;328;ga9627a6ad0_2_120"/>
          <p:cNvSpPr/>
          <p:nvPr/>
        </p:nvSpPr>
        <p:spPr>
          <a:xfrm>
            <a:off x="7777857" y="2968238"/>
            <a:ext cx="1452816" cy="186094"/>
          </a:xfrm>
          <a:prstGeom prst="roundRect">
            <a:avLst>
              <a:gd fmla="val 16667" name="adj"/>
            </a:avLst>
          </a:prstGeom>
          <a:solidFill>
            <a:srgbClr val="3399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50">
                <a:solidFill>
                  <a:schemeClr val="lt1"/>
                </a:solidFill>
              </a:rPr>
              <a:t>Telco </a:t>
            </a:r>
            <a:r>
              <a:rPr b="1" lang="en-US" sz="950">
                <a:solidFill>
                  <a:schemeClr val="lt1"/>
                </a:solidFill>
              </a:rPr>
              <a:t>PaaS</a:t>
            </a:r>
            <a:endParaRPr b="1" sz="950">
              <a:solidFill>
                <a:schemeClr val="lt1"/>
              </a:solidFill>
            </a:endParaRPr>
          </a:p>
        </p:txBody>
      </p:sp>
      <p:sp>
        <p:nvSpPr>
          <p:cNvPr id="329" name="Google Shape;329;ga9627a6ad0_2_120"/>
          <p:cNvSpPr/>
          <p:nvPr/>
        </p:nvSpPr>
        <p:spPr>
          <a:xfrm>
            <a:off x="5154315" y="4325932"/>
            <a:ext cx="6500700" cy="1594500"/>
          </a:xfrm>
          <a:prstGeom prst="roundRect">
            <a:avLst>
              <a:gd fmla="val 16667" name="adj"/>
            </a:avLst>
          </a:prstGeom>
          <a:solidFill>
            <a:srgbClr val="447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</p:txBody>
      </p:sp>
      <p:sp>
        <p:nvSpPr>
          <p:cNvPr id="330" name="Google Shape;330;ga9627a6ad0_2_120"/>
          <p:cNvSpPr/>
          <p:nvPr/>
        </p:nvSpPr>
        <p:spPr>
          <a:xfrm>
            <a:off x="5891199" y="5648516"/>
            <a:ext cx="2511000" cy="200100"/>
          </a:xfrm>
          <a:prstGeom prst="roundRect">
            <a:avLst>
              <a:gd fmla="val 16667" name="adj"/>
            </a:avLst>
          </a:prstGeom>
          <a:solidFill>
            <a:srgbClr val="4472C4"/>
          </a:solidFill>
          <a:ln cap="flat" cmpd="sng" w="25400">
            <a:solidFill>
              <a:schemeClr val="dk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chemeClr val="lt1"/>
                </a:solidFill>
              </a:rPr>
              <a:t>Acceleration HW&amp;SW/ HW operator… 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331" name="Google Shape;331;ga9627a6ad0_2_120"/>
          <p:cNvSpPr/>
          <p:nvPr/>
        </p:nvSpPr>
        <p:spPr>
          <a:xfrm>
            <a:off x="5987766" y="5517710"/>
            <a:ext cx="2199600" cy="155100"/>
          </a:xfrm>
          <a:prstGeom prst="roundRect">
            <a:avLst>
              <a:gd fmla="val 16667" name="adj"/>
            </a:avLst>
          </a:prstGeom>
          <a:solidFill>
            <a:srgbClr val="447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50">
                <a:solidFill>
                  <a:schemeClr val="lt1"/>
                </a:solidFill>
              </a:rPr>
              <a:t>Hardware enablement</a:t>
            </a:r>
            <a:endParaRPr b="1" sz="950">
              <a:solidFill>
                <a:schemeClr val="lt1"/>
              </a:solidFill>
            </a:endParaRPr>
          </a:p>
        </p:txBody>
      </p:sp>
      <p:sp>
        <p:nvSpPr>
          <p:cNvPr id="332" name="Google Shape;332;ga9627a6ad0_2_120"/>
          <p:cNvSpPr/>
          <p:nvPr/>
        </p:nvSpPr>
        <p:spPr>
          <a:xfrm>
            <a:off x="5891199" y="4541506"/>
            <a:ext cx="2501700" cy="492000"/>
          </a:xfrm>
          <a:prstGeom prst="roundRect">
            <a:avLst>
              <a:gd fmla="val 16667" name="adj"/>
            </a:avLst>
          </a:prstGeom>
          <a:solidFill>
            <a:srgbClr val="4472C4"/>
          </a:solidFill>
          <a:ln cap="flat" cmpd="sng" w="25400">
            <a:solidFill>
              <a:schemeClr val="dk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lt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PaaS service management/ Helm/ Operator/ Database/ Load balancer/ Firewall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333" name="Google Shape;333;ga9627a6ad0_2_120"/>
          <p:cNvSpPr/>
          <p:nvPr/>
        </p:nvSpPr>
        <p:spPr>
          <a:xfrm>
            <a:off x="6145136" y="4385953"/>
            <a:ext cx="1945200" cy="196800"/>
          </a:xfrm>
          <a:prstGeom prst="roundRect">
            <a:avLst>
              <a:gd fmla="val 16667" name="adj"/>
            </a:avLst>
          </a:prstGeom>
          <a:solidFill>
            <a:srgbClr val="447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chemeClr val="lt1"/>
                </a:solidFill>
              </a:rPr>
              <a:t>App Definition &amp; Development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334" name="Google Shape;334;ga9627a6ad0_2_120"/>
          <p:cNvSpPr/>
          <p:nvPr/>
        </p:nvSpPr>
        <p:spPr>
          <a:xfrm>
            <a:off x="5883593" y="5228443"/>
            <a:ext cx="2515200" cy="225300"/>
          </a:xfrm>
          <a:prstGeom prst="roundRect">
            <a:avLst>
              <a:gd fmla="val 16667" name="adj"/>
            </a:avLst>
          </a:prstGeom>
          <a:solidFill>
            <a:srgbClr val="4472C4"/>
          </a:solidFill>
          <a:ln cap="flat" cmpd="sng" w="25400">
            <a:solidFill>
              <a:schemeClr val="dk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lt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API GW/ Service mesh/ Service proxy… 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335" name="Google Shape;335;ga9627a6ad0_2_120"/>
          <p:cNvSpPr/>
          <p:nvPr/>
        </p:nvSpPr>
        <p:spPr>
          <a:xfrm>
            <a:off x="6107168" y="5124271"/>
            <a:ext cx="2001000" cy="125400"/>
          </a:xfrm>
          <a:prstGeom prst="roundRect">
            <a:avLst>
              <a:gd fmla="val 16667" name="adj"/>
            </a:avLst>
          </a:prstGeom>
          <a:solidFill>
            <a:srgbClr val="447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chemeClr val="lt1"/>
                </a:solidFill>
              </a:rPr>
              <a:t>Orchestration &amp; Management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336" name="Google Shape;336;ga9627a6ad0_2_120"/>
          <p:cNvSpPr/>
          <p:nvPr/>
        </p:nvSpPr>
        <p:spPr>
          <a:xfrm>
            <a:off x="8697193" y="4524589"/>
            <a:ext cx="2350800" cy="472800"/>
          </a:xfrm>
          <a:prstGeom prst="roundRect">
            <a:avLst>
              <a:gd fmla="val 16667" name="adj"/>
            </a:avLst>
          </a:prstGeom>
          <a:solidFill>
            <a:srgbClr val="4472C4"/>
          </a:solidFill>
          <a:ln cap="flat" cmpd="sng" w="25400">
            <a:solidFill>
              <a:schemeClr val="dk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chemeClr val="lt1"/>
                </a:solidFill>
              </a:rPr>
              <a:t>Image registry/ Security (system/app)/ Validation/ Day 2 LCM</a:t>
            </a:r>
            <a:endParaRPr sz="1000">
              <a:solidFill>
                <a:schemeClr val="lt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337" name="Google Shape;337;ga9627a6ad0_2_120"/>
          <p:cNvSpPr/>
          <p:nvPr/>
        </p:nvSpPr>
        <p:spPr>
          <a:xfrm>
            <a:off x="8965494" y="4430402"/>
            <a:ext cx="1886700" cy="155100"/>
          </a:xfrm>
          <a:prstGeom prst="roundRect">
            <a:avLst>
              <a:gd fmla="val 16667" name="adj"/>
            </a:avLst>
          </a:prstGeom>
          <a:solidFill>
            <a:srgbClr val="447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50">
                <a:solidFill>
                  <a:schemeClr val="lt1"/>
                </a:solidFill>
              </a:rPr>
              <a:t>Provisioning</a:t>
            </a:r>
            <a:endParaRPr b="1" sz="950">
              <a:solidFill>
                <a:schemeClr val="lt1"/>
              </a:solidFill>
            </a:endParaRPr>
          </a:p>
        </p:txBody>
      </p:sp>
      <p:sp>
        <p:nvSpPr>
          <p:cNvPr id="338" name="Google Shape;338;ga9627a6ad0_2_120"/>
          <p:cNvSpPr/>
          <p:nvPr/>
        </p:nvSpPr>
        <p:spPr>
          <a:xfrm>
            <a:off x="8707175" y="5284067"/>
            <a:ext cx="2350800" cy="561000"/>
          </a:xfrm>
          <a:prstGeom prst="roundRect">
            <a:avLst>
              <a:gd fmla="val 16667" name="adj"/>
            </a:avLst>
          </a:prstGeom>
          <a:solidFill>
            <a:srgbClr val="4472C4"/>
          </a:solidFill>
          <a:ln cap="flat" cmpd="sng" w="25400">
            <a:solidFill>
              <a:schemeClr val="dk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chemeClr val="lt1"/>
                </a:solidFill>
              </a:rPr>
              <a:t>Monitoring/ Tracing/ Logging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339" name="Google Shape;339;ga9627a6ad0_2_120"/>
          <p:cNvSpPr/>
          <p:nvPr/>
        </p:nvSpPr>
        <p:spPr>
          <a:xfrm>
            <a:off x="9036932" y="5102897"/>
            <a:ext cx="1636500" cy="281700"/>
          </a:xfrm>
          <a:prstGeom prst="roundRect">
            <a:avLst>
              <a:gd fmla="val 16667" name="adj"/>
            </a:avLst>
          </a:prstGeom>
          <a:solidFill>
            <a:srgbClr val="447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chemeClr val="lt1"/>
                </a:solidFill>
              </a:rPr>
              <a:t>Observability &amp; Analysis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340" name="Google Shape;340;ga9627a6ad0_2_120"/>
          <p:cNvSpPr/>
          <p:nvPr/>
        </p:nvSpPr>
        <p:spPr>
          <a:xfrm>
            <a:off x="8612794" y="3749987"/>
            <a:ext cx="2381587" cy="372458"/>
          </a:xfrm>
          <a:prstGeom prst="roundRect">
            <a:avLst>
              <a:gd fmla="val 16667" name="adj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chemeClr val="dk1"/>
                </a:solidFill>
              </a:rPr>
              <a:t>Adaptation on General PaaS Functionalities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</p:txBody>
      </p:sp>
      <p:sp>
        <p:nvSpPr>
          <p:cNvPr id="341" name="Google Shape;341;ga9627a6ad0_2_120"/>
          <p:cNvSpPr/>
          <p:nvPr/>
        </p:nvSpPr>
        <p:spPr>
          <a:xfrm>
            <a:off x="5537432" y="2247690"/>
            <a:ext cx="202521" cy="1575494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447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342" name="Google Shape;342;ga9627a6ad0_2_120"/>
          <p:cNvSpPr/>
          <p:nvPr/>
        </p:nvSpPr>
        <p:spPr>
          <a:xfrm>
            <a:off x="11197699" y="2171696"/>
            <a:ext cx="202521" cy="1575494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447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343" name="Google Shape;343;ga9627a6ad0_2_120"/>
          <p:cNvSpPr/>
          <p:nvPr/>
        </p:nvSpPr>
        <p:spPr>
          <a:xfrm>
            <a:off x="4539799" y="5982075"/>
            <a:ext cx="80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</a:rPr>
              <a:t>CaaS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344" name="Google Shape;344;ga9627a6ad0_2_120"/>
          <p:cNvSpPr/>
          <p:nvPr/>
        </p:nvSpPr>
        <p:spPr>
          <a:xfrm>
            <a:off x="4859672" y="2612025"/>
            <a:ext cx="582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dk1"/>
                </a:solidFill>
              </a:rPr>
              <a:t>PaaS</a:t>
            </a:r>
            <a:endParaRPr b="1" sz="1100">
              <a:solidFill>
                <a:schemeClr val="dk1"/>
              </a:solidFill>
            </a:endParaRPr>
          </a:p>
        </p:txBody>
      </p:sp>
      <p:sp>
        <p:nvSpPr>
          <p:cNvPr id="345" name="Google Shape;345;ga9627a6ad0_2_120"/>
          <p:cNvSpPr/>
          <p:nvPr/>
        </p:nvSpPr>
        <p:spPr>
          <a:xfrm>
            <a:off x="5100046" y="4828650"/>
            <a:ext cx="9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dk1"/>
                </a:solidFill>
              </a:rPr>
              <a:t>General</a:t>
            </a:r>
            <a:endParaRPr sz="13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dk1"/>
                </a:solidFill>
              </a:rPr>
              <a:t>PaaS</a:t>
            </a:r>
            <a:endParaRPr b="1" sz="1100">
              <a:solidFill>
                <a:schemeClr val="dk1"/>
              </a:solidFill>
            </a:endParaRPr>
          </a:p>
        </p:txBody>
      </p:sp>
      <p:sp>
        <p:nvSpPr>
          <p:cNvPr id="346" name="Google Shape;346;ga9627a6ad0_2_120"/>
          <p:cNvSpPr/>
          <p:nvPr/>
        </p:nvSpPr>
        <p:spPr>
          <a:xfrm>
            <a:off x="5845916" y="2597930"/>
            <a:ext cx="5245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XGVela would work on green and yellow layers in specific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347" name="Google Shape;347;ga9627a6ad0_2_120"/>
          <p:cNvSpPr/>
          <p:nvPr/>
        </p:nvSpPr>
        <p:spPr>
          <a:xfrm>
            <a:off x="903757" y="4269542"/>
            <a:ext cx="2852357" cy="169319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</a:rPr>
              <a:t>Hypervisor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48" name="Google Shape;348;ga9627a6ad0_2_120"/>
          <p:cNvSpPr/>
          <p:nvPr/>
        </p:nvSpPr>
        <p:spPr>
          <a:xfrm>
            <a:off x="903758" y="4498557"/>
            <a:ext cx="2852357" cy="191824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</a:rPr>
              <a:t>computing/storage/network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49" name="Google Shape;349;ga9627a6ad0_2_120"/>
          <p:cNvSpPr txBox="1"/>
          <p:nvPr/>
        </p:nvSpPr>
        <p:spPr>
          <a:xfrm>
            <a:off x="1145075" y="2452991"/>
            <a:ext cx="804781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dk1"/>
                </a:solidFill>
              </a:rPr>
              <a:t>App 1</a:t>
            </a:r>
            <a:endParaRPr b="1" sz="1100">
              <a:solidFill>
                <a:schemeClr val="dk1"/>
              </a:solidFill>
            </a:endParaRPr>
          </a:p>
        </p:txBody>
      </p:sp>
      <p:sp>
        <p:nvSpPr>
          <p:cNvPr id="350" name="Google Shape;350;ga9627a6ad0_2_120"/>
          <p:cNvSpPr txBox="1"/>
          <p:nvPr/>
        </p:nvSpPr>
        <p:spPr>
          <a:xfrm>
            <a:off x="2617059" y="2452991"/>
            <a:ext cx="9542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dk1"/>
                </a:solidFill>
              </a:rPr>
              <a:t>App 2</a:t>
            </a:r>
            <a:endParaRPr b="1" sz="1100">
              <a:solidFill>
                <a:schemeClr val="dk1"/>
              </a:solidFill>
            </a:endParaRPr>
          </a:p>
        </p:txBody>
      </p:sp>
      <p:sp>
        <p:nvSpPr>
          <p:cNvPr id="351" name="Google Shape;351;ga9627a6ad0_2_120"/>
          <p:cNvSpPr/>
          <p:nvPr/>
        </p:nvSpPr>
        <p:spPr>
          <a:xfrm>
            <a:off x="953734" y="3480706"/>
            <a:ext cx="1310610" cy="192345"/>
          </a:xfrm>
          <a:prstGeom prst="rect">
            <a:avLst/>
          </a:prstGeom>
          <a:solidFill>
            <a:srgbClr val="3399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chemeClr val="lt1"/>
                </a:solidFill>
              </a:rPr>
              <a:t>Telco service logic</a:t>
            </a:r>
            <a:endParaRPr sz="950">
              <a:solidFill>
                <a:schemeClr val="lt1"/>
              </a:solidFill>
            </a:endParaRPr>
          </a:p>
        </p:txBody>
      </p:sp>
      <p:sp>
        <p:nvSpPr>
          <p:cNvPr id="352" name="Google Shape;352;ga9627a6ad0_2_120"/>
          <p:cNvSpPr/>
          <p:nvPr/>
        </p:nvSpPr>
        <p:spPr>
          <a:xfrm>
            <a:off x="953734" y="3702511"/>
            <a:ext cx="1310610" cy="19234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chemeClr val="dk1"/>
                </a:solidFill>
              </a:rPr>
              <a:t>Adaptation layer</a:t>
            </a:r>
            <a:endParaRPr sz="950">
              <a:solidFill>
                <a:schemeClr val="dk1"/>
              </a:solidFill>
            </a:endParaRPr>
          </a:p>
        </p:txBody>
      </p:sp>
      <p:sp>
        <p:nvSpPr>
          <p:cNvPr id="353" name="Google Shape;353;ga9627a6ad0_2_120"/>
          <p:cNvSpPr/>
          <p:nvPr/>
        </p:nvSpPr>
        <p:spPr>
          <a:xfrm>
            <a:off x="884634" y="2770282"/>
            <a:ext cx="1450973" cy="1311090"/>
          </a:xfrm>
          <a:prstGeom prst="rect">
            <a:avLst/>
          </a:prstGeom>
          <a:noFill/>
          <a:ln cap="flat" cmpd="sng" w="12700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354" name="Google Shape;354;ga9627a6ad0_2_120"/>
          <p:cNvSpPr/>
          <p:nvPr/>
        </p:nvSpPr>
        <p:spPr>
          <a:xfrm>
            <a:off x="2526198" y="3481593"/>
            <a:ext cx="1238205" cy="192345"/>
          </a:xfrm>
          <a:prstGeom prst="rect">
            <a:avLst/>
          </a:prstGeom>
          <a:solidFill>
            <a:srgbClr val="3399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chemeClr val="lt1"/>
                </a:solidFill>
              </a:rPr>
              <a:t>Telco service logic</a:t>
            </a:r>
            <a:endParaRPr sz="950">
              <a:solidFill>
                <a:schemeClr val="lt1"/>
              </a:solidFill>
            </a:endParaRPr>
          </a:p>
        </p:txBody>
      </p:sp>
      <p:sp>
        <p:nvSpPr>
          <p:cNvPr id="355" name="Google Shape;355;ga9627a6ad0_2_120"/>
          <p:cNvSpPr/>
          <p:nvPr/>
        </p:nvSpPr>
        <p:spPr>
          <a:xfrm>
            <a:off x="2526199" y="3698701"/>
            <a:ext cx="1238204" cy="19234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chemeClr val="dk1"/>
                </a:solidFill>
              </a:rPr>
              <a:t>Adaptation layer</a:t>
            </a:r>
            <a:endParaRPr sz="950">
              <a:solidFill>
                <a:schemeClr val="dk1"/>
              </a:solidFill>
            </a:endParaRPr>
          </a:p>
        </p:txBody>
      </p:sp>
      <p:sp>
        <p:nvSpPr>
          <p:cNvPr id="356" name="Google Shape;356;ga9627a6ad0_2_120"/>
          <p:cNvSpPr/>
          <p:nvPr/>
        </p:nvSpPr>
        <p:spPr>
          <a:xfrm>
            <a:off x="2431878" y="2770282"/>
            <a:ext cx="1381153" cy="1311089"/>
          </a:xfrm>
          <a:prstGeom prst="rect">
            <a:avLst/>
          </a:prstGeom>
          <a:noFill/>
          <a:ln cap="flat" cmpd="sng" w="12700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357" name="Google Shape;357;ga9627a6ad0_2_120"/>
          <p:cNvSpPr/>
          <p:nvPr/>
        </p:nvSpPr>
        <p:spPr>
          <a:xfrm>
            <a:off x="3145585" y="2868427"/>
            <a:ext cx="603678" cy="56155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App specific logic 1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358" name="Google Shape;358;ga9627a6ad0_2_120"/>
          <p:cNvSpPr/>
          <p:nvPr/>
        </p:nvSpPr>
        <p:spPr>
          <a:xfrm>
            <a:off x="2528366" y="2863836"/>
            <a:ext cx="582490" cy="55454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App specific logic 2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359" name="Google Shape;359;ga9627a6ad0_2_120"/>
          <p:cNvSpPr/>
          <p:nvPr/>
        </p:nvSpPr>
        <p:spPr>
          <a:xfrm>
            <a:off x="1651828" y="2869478"/>
            <a:ext cx="608631" cy="56155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App specific logic 1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360" name="Google Shape;360;ga9627a6ad0_2_120"/>
          <p:cNvSpPr/>
          <p:nvPr/>
        </p:nvSpPr>
        <p:spPr>
          <a:xfrm>
            <a:off x="966523" y="2863836"/>
            <a:ext cx="605005" cy="55454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App specific logic 2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361" name="Google Shape;361;ga9627a6ad0_2_120"/>
          <p:cNvSpPr/>
          <p:nvPr/>
        </p:nvSpPr>
        <p:spPr>
          <a:xfrm>
            <a:off x="912598" y="4022006"/>
            <a:ext cx="2852357" cy="1923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">
                <a:solidFill>
                  <a:schemeClr val="lt1"/>
                </a:solidFill>
              </a:rPr>
              <a:t>General IT service</a:t>
            </a:r>
            <a:endParaRPr sz="950">
              <a:solidFill>
                <a:schemeClr val="lt1"/>
              </a:solidFill>
            </a:endParaRPr>
          </a:p>
        </p:txBody>
      </p:sp>
      <p:sp>
        <p:nvSpPr>
          <p:cNvPr id="362" name="Google Shape;362;ga9627a6ad0_2_120"/>
          <p:cNvSpPr/>
          <p:nvPr/>
        </p:nvSpPr>
        <p:spPr>
          <a:xfrm>
            <a:off x="441591" y="1132155"/>
            <a:ext cx="4591085" cy="12311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1. Application tailoring:</a:t>
            </a:r>
            <a:endParaRPr sz="1300"/>
          </a:p>
          <a:p>
            <a:pPr indent="-2794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>
                <a:solidFill>
                  <a:schemeClr val="dk1"/>
                </a:solidFill>
              </a:rPr>
              <a:t>The NFs / applications are further decomposed according to the microservices architecture</a:t>
            </a:r>
            <a:endParaRPr sz="1300"/>
          </a:p>
          <a:p>
            <a:pPr indent="-2794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n-US" sz="1300">
                <a:solidFill>
                  <a:schemeClr val="dk1"/>
                </a:solidFill>
              </a:rPr>
              <a:t>Strip away the parts that have nothing to do with the application itself </a:t>
            </a:r>
            <a:endParaRPr sz="1300"/>
          </a:p>
        </p:txBody>
      </p:sp>
      <p:sp>
        <p:nvSpPr>
          <p:cNvPr id="363" name="Google Shape;363;ga9627a6ad0_2_120"/>
          <p:cNvSpPr txBox="1"/>
          <p:nvPr/>
        </p:nvSpPr>
        <p:spPr>
          <a:xfrm>
            <a:off x="537018" y="4874887"/>
            <a:ext cx="4402561" cy="1182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00" u="none" cap="none" strike="noStrike">
                <a:solidFill>
                  <a:schemeClr val="dk1"/>
                </a:solidFill>
              </a:rPr>
              <a:t>2. Platform addition:</a:t>
            </a:r>
            <a:endParaRPr b="1" i="0" sz="1900" u="none" cap="none" strike="noStrike">
              <a:solidFill>
                <a:schemeClr val="dk1"/>
              </a:solidFill>
            </a:endParaRPr>
          </a:p>
          <a:p>
            <a:pPr indent="-336550" lvl="0" marL="354965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i="0" lang="en-US" sz="1300" u="none" cap="none" strike="noStrike">
                <a:solidFill>
                  <a:schemeClr val="dk1"/>
                </a:solidFill>
              </a:rPr>
              <a:t>Support the coexistence of multiple resource forms</a:t>
            </a:r>
            <a:endParaRPr sz="1300"/>
          </a:p>
          <a:p>
            <a:pPr indent="-336550" lvl="0" marL="354965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i="0" lang="en-US" sz="1300" u="none" cap="none" strike="noStrike">
                <a:solidFill>
                  <a:schemeClr val="dk1"/>
                </a:solidFill>
              </a:rPr>
              <a:t>Based on network element software architecture, the implementation of the service rely on </a:t>
            </a:r>
            <a:r>
              <a:rPr lang="en-US" sz="1300">
                <a:solidFill>
                  <a:schemeClr val="dk1"/>
                </a:solidFill>
              </a:rPr>
              <a:t>the </a:t>
            </a:r>
            <a:r>
              <a:rPr i="0" lang="en-US" sz="1300" u="none" cap="none" strike="noStrike">
                <a:solidFill>
                  <a:schemeClr val="dk1"/>
                </a:solidFill>
              </a:rPr>
              <a:t>platform</a:t>
            </a:r>
            <a:endParaRPr i="0" sz="1300" u="none" cap="none" strike="noStrike">
              <a:solidFill>
                <a:schemeClr val="dk1"/>
              </a:solidFill>
            </a:endParaRPr>
          </a:p>
          <a:p>
            <a:pPr indent="-336550" lvl="0" marL="354965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i="0" lang="en-US" sz="1300" u="none" cap="none" strike="noStrike">
                <a:solidFill>
                  <a:schemeClr val="dk1"/>
                </a:solidFill>
              </a:rPr>
              <a:t>Provides unified capabilities through API </a:t>
            </a:r>
            <a:endParaRPr i="0" sz="1300" u="none" cap="none" strike="noStrike">
              <a:solidFill>
                <a:schemeClr val="dk1"/>
              </a:solidFill>
            </a:endParaRPr>
          </a:p>
        </p:txBody>
      </p:sp>
      <p:sp>
        <p:nvSpPr>
          <p:cNvPr id="364" name="Google Shape;364;ga9627a6ad0_2_120"/>
          <p:cNvSpPr/>
          <p:nvPr/>
        </p:nvSpPr>
        <p:spPr>
          <a:xfrm>
            <a:off x="4859682" y="3415439"/>
            <a:ext cx="764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rgbClr val="C00000"/>
                </a:solidFill>
              </a:rPr>
              <a:t>In scope</a:t>
            </a:r>
            <a:endParaRPr b="1" sz="1300">
              <a:solidFill>
                <a:srgbClr val="C00000"/>
              </a:solidFill>
            </a:endParaRPr>
          </a:p>
        </p:txBody>
      </p:sp>
      <p:sp>
        <p:nvSpPr>
          <p:cNvPr id="365" name="Google Shape;365;ga9627a6ad0_2_120"/>
          <p:cNvSpPr/>
          <p:nvPr/>
        </p:nvSpPr>
        <p:spPr>
          <a:xfrm>
            <a:off x="4238452" y="2181675"/>
            <a:ext cx="138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</a:rPr>
              <a:t>Out of scope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366" name="Google Shape;366;ga9627a6ad0_2_120"/>
          <p:cNvSpPr/>
          <p:nvPr/>
        </p:nvSpPr>
        <p:spPr>
          <a:xfrm>
            <a:off x="4841975" y="4214200"/>
            <a:ext cx="7080900" cy="1767900"/>
          </a:xfrm>
          <a:prstGeom prst="rect">
            <a:avLst/>
          </a:prstGeom>
          <a:noFill/>
          <a:ln cap="flat" cmpd="sng" w="28575">
            <a:solidFill>
              <a:srgbClr val="C00000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a9627a6ad0_2_193"/>
          <p:cNvSpPr/>
          <p:nvPr/>
        </p:nvSpPr>
        <p:spPr>
          <a:xfrm>
            <a:off x="629410" y="218090"/>
            <a:ext cx="10933200" cy="5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XGVela </a:t>
            </a:r>
            <a:r>
              <a:rPr lang="en-US" sz="36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b="0" lang="en-US" sz="3600" strike="noStrike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Project Vitals</a:t>
            </a:r>
            <a:endParaRPr b="0" sz="36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a9627a6ad0_2_193"/>
          <p:cNvSpPr/>
          <p:nvPr/>
        </p:nvSpPr>
        <p:spPr>
          <a:xfrm>
            <a:off x="865106" y="815696"/>
            <a:ext cx="10933200" cy="49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27879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name: 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XGVela</a:t>
            </a:r>
            <a:endParaRPr/>
          </a:p>
          <a:p>
            <a:pPr indent="-227879" lvl="0" marL="228600" marR="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creation date: 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April 20, 2020</a:t>
            </a:r>
            <a:endParaRPr/>
          </a:p>
          <a:p>
            <a:pPr indent="-227879" lvl="0" marL="228600" marR="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license: 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Apache 2.0</a:t>
            </a:r>
            <a:endParaRPr/>
          </a:p>
          <a:p>
            <a:pPr indent="-227879" lvl="0" marL="228600" marR="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Release Plan:</a:t>
            </a:r>
            <a:endParaRPr/>
          </a:p>
          <a:p>
            <a:pPr indent="-227879" lvl="1" marL="685800" marR="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1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Seed code dropped on 12/</a:t>
            </a:r>
            <a:r>
              <a:rPr b="1" lang="en-US" sz="2000">
                <a:solidFill>
                  <a:srgbClr val="2F2F2F"/>
                </a:solidFill>
              </a:rPr>
              <a:t>24</a:t>
            </a:r>
            <a:r>
              <a:rPr b="1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/2020</a:t>
            </a:r>
            <a:endParaRPr/>
          </a:p>
          <a:p>
            <a:pPr indent="-227879" lvl="2" marL="1143000" marR="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0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GitHub location: </a:t>
            </a:r>
            <a:r>
              <a:rPr lang="en-US" sz="2000" u="sng">
                <a:solidFill>
                  <a:schemeClr val="hlink"/>
                </a:solidFill>
                <a:hlinkClick r:id="rId3"/>
              </a:rPr>
              <a:t>https://github.com/XGVela</a:t>
            </a:r>
            <a:endParaRPr/>
          </a:p>
          <a:p>
            <a:pPr indent="-189779" lvl="2" marL="1143000" marR="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400"/>
              <a:buChar char="›"/>
            </a:pPr>
            <a:r>
              <a:rPr lang="en-US" sz="2000">
                <a:solidFill>
                  <a:srgbClr val="2F2F2F"/>
                </a:solidFill>
              </a:rPr>
              <a:t>License scan in progress</a:t>
            </a:r>
            <a:endParaRPr/>
          </a:p>
          <a:p>
            <a:pPr indent="-227879" lvl="1" marL="685800" marR="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1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Release 1 scheduled for September 2021</a:t>
            </a:r>
            <a:endParaRPr/>
          </a:p>
          <a:p>
            <a:pPr indent="-227879" lvl="2" marL="1143000" marR="0" rtl="0" algn="l"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0" i="0" lang="en-US" sz="2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Architecture document</a:t>
            </a:r>
            <a:r>
              <a:rPr b="0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: includes PaaS framework, General PaaS &amp; Telco PaaS capabilities, </a:t>
            </a:r>
            <a:r>
              <a:rPr b="0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5"/>
                  </a:ext>
                </a:extLst>
              </a:rPr>
              <a:t>software</a:t>
            </a:r>
            <a:r>
              <a:rPr b="0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/tool recommendations, </a:t>
            </a:r>
            <a:r>
              <a:rPr b="0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data model &amp; information model, </a:t>
            </a:r>
            <a:r>
              <a:rPr b="0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etc.</a:t>
            </a:r>
            <a:endParaRPr/>
          </a:p>
          <a:p>
            <a:pPr indent="-227879" lvl="2" marL="1143000" marR="0" rtl="0" algn="l"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0" i="0" lang="en-US" sz="2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Platform code</a:t>
            </a:r>
            <a:r>
              <a:rPr b="0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: functionalities will cover </a:t>
            </a:r>
            <a:r>
              <a:rPr lang="en-US" sz="2000">
                <a:solidFill>
                  <a:srgbClr val="2F2F2F"/>
                </a:solidFill>
              </a:rPr>
              <a:t>necessary </a:t>
            </a:r>
            <a:r>
              <a:rPr b="0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PaaS framework, Telco Management and corresponding APIs. (align with Architecture doc)</a:t>
            </a:r>
            <a:endParaRPr/>
          </a:p>
          <a:p>
            <a:pPr indent="-227879" lvl="1" marL="685800" marR="0" rtl="0" algn="l"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</a:pPr>
            <a:r>
              <a:rPr b="0" i="0" lang="en-US" sz="20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rPr>
              <a:t>For 2022 and beyond: one major release per year</a:t>
            </a:r>
            <a:endParaRPr b="0" sz="28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a9627a6ad0_2_199"/>
          <p:cNvSpPr/>
          <p:nvPr/>
        </p:nvSpPr>
        <p:spPr>
          <a:xfrm>
            <a:off x="624960" y="365041"/>
            <a:ext cx="10933200" cy="3333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 strike="noStrike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XGVela </a:t>
            </a:r>
            <a:r>
              <a:rPr b="1" lang="en-US" sz="36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b="1" lang="en-US" sz="3600" strike="noStrike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Project </a:t>
            </a:r>
            <a:r>
              <a:rPr b="1" lang="en-US" sz="3600"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rPr>
              <a:t>Scope</a:t>
            </a:r>
            <a:endParaRPr b="1" sz="36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a9627a6ad0_2_199"/>
          <p:cNvSpPr/>
          <p:nvPr/>
        </p:nvSpPr>
        <p:spPr>
          <a:xfrm>
            <a:off x="897190" y="846495"/>
            <a:ext cx="10933200" cy="5165009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27879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1" lang="en-US" sz="1472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Documentation</a:t>
            </a:r>
            <a:endParaRPr/>
          </a:p>
          <a:p>
            <a:pPr indent="-227879" lvl="1" marL="685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0" i="0" lang="en-US" sz="147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XGVela requirements doc, architecture doc, etc.</a:t>
            </a:r>
            <a:endParaRPr/>
          </a:p>
          <a:p>
            <a:pPr indent="-227879" lvl="1" marL="685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0" i="0" lang="en-US" sz="147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XGVela platform User Guide</a:t>
            </a:r>
            <a:endParaRPr/>
          </a:p>
          <a:p>
            <a:pPr indent="-227879" lvl="0" marL="228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1" lang="en-US" sz="1472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Development</a:t>
            </a:r>
            <a:endParaRPr/>
          </a:p>
          <a:p>
            <a:pPr indent="-227879" lvl="1" marL="685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0" i="0" lang="en-US" sz="147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Adaptation layer:</a:t>
            </a:r>
            <a:endParaRPr/>
          </a:p>
          <a:p>
            <a:pPr indent="-227879" lvl="2" marL="1143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0" i="0" lang="en-US" sz="147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 the preferred General PaaS, analyze gaps with telecom requirements based on specific use cases</a:t>
            </a:r>
            <a:endParaRPr/>
          </a:p>
          <a:p>
            <a:pPr indent="-227879" lvl="2" marL="1143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0" i="0" lang="en-US" sz="147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gap between telecom requirements and General PaaS as input of Adaptation Layer, implement Adaptation Layer functionalities for General PaaS</a:t>
            </a:r>
            <a:endParaRPr/>
          </a:p>
          <a:p>
            <a:pPr indent="-227879" lvl="1" marL="685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0" i="0" lang="en-US" sz="147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Telco PaaS:</a:t>
            </a:r>
            <a:endParaRPr/>
          </a:p>
          <a:p>
            <a:pPr indent="-227879" lvl="2" marL="1143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0" i="0" lang="en-US" sz="147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Explore Telco PaaS use cases, functionalities and realize them as adoptable PaaS components</a:t>
            </a:r>
            <a:endParaRPr/>
          </a:p>
          <a:p>
            <a:pPr indent="-227879" lvl="0" marL="228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1" lang="en-US" sz="1472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Integration</a:t>
            </a:r>
            <a:endParaRPr/>
          </a:p>
          <a:p>
            <a:pPr indent="-227879" lvl="1" marL="685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lang="en-US" sz="1472">
                <a:solidFill>
                  <a:schemeClr val="dk1"/>
                </a:solidFill>
              </a:rPr>
              <a:t>Integration of two or more of General PaaS, Telco PaaS, Adaptation Layer, NFs/Application, IaaS/CaaS, Management, etc. </a:t>
            </a:r>
            <a:endParaRPr sz="1472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-227879" lvl="0" marL="228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1" lang="en-US" sz="1472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Testing</a:t>
            </a:r>
            <a:endParaRPr/>
          </a:p>
          <a:p>
            <a:pPr indent="-227879" lvl="1" marL="685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0" i="0" lang="en-US" sz="147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Platform functionality testing, performance testing, and joint testing with other community and products</a:t>
            </a:r>
            <a:endParaRPr/>
          </a:p>
          <a:p>
            <a:pPr indent="-227879" lvl="2" marL="1143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0" i="0" lang="en-US" sz="147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XGVela with cloud native network functions/applications</a:t>
            </a:r>
            <a:endParaRPr/>
          </a:p>
          <a:p>
            <a:pPr indent="-227879" lvl="2" marL="1143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0" i="0" lang="en-US" sz="147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XGVela with related orchestration and management systems, etc</a:t>
            </a:r>
            <a:endParaRPr b="0" i="0" sz="147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879" lvl="0" marL="228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168FDF"/>
              </a:buClr>
              <a:buSzPts val="1472"/>
              <a:buFont typeface="Helvetica Neue"/>
              <a:buChar char="›"/>
            </a:pPr>
            <a:r>
              <a:rPr b="1" lang="en-US" sz="1472">
                <a:solidFill>
                  <a:srgbClr val="0070C0"/>
                </a:solidFill>
              </a:rPr>
              <a:t>Platform </a:t>
            </a:r>
            <a:r>
              <a:rPr b="1" lang="en-US" sz="1472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Certification (</a:t>
            </a:r>
            <a:r>
              <a:rPr b="1" lang="en-US" sz="1472">
                <a:solidFill>
                  <a:srgbClr val="0070C0"/>
                </a:solidFill>
              </a:rPr>
              <a:t>long term goal</a:t>
            </a:r>
            <a:r>
              <a:rPr b="1" lang="en-US" sz="1472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sz="217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aa136b9c4f_1_0"/>
          <p:cNvSpPr/>
          <p:nvPr/>
        </p:nvSpPr>
        <p:spPr>
          <a:xfrm>
            <a:off x="629400" y="226197"/>
            <a:ext cx="109332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strike="noStrike">
                <a:solidFill>
                  <a:srgbClr val="168FDF"/>
                </a:solidFill>
              </a:rPr>
              <a:t>Community Health </a:t>
            </a:r>
            <a:endParaRPr sz="3600" strike="noStrike">
              <a:solidFill>
                <a:schemeClr val="dk1"/>
              </a:solidFill>
              <a:highlight>
                <a:srgbClr val="FFFF00"/>
              </a:highlight>
            </a:endParaRPr>
          </a:p>
        </p:txBody>
      </p:sp>
      <p:sp>
        <p:nvSpPr>
          <p:cNvPr id="385" name="Google Shape;385;gaa136b9c4f_1_0"/>
          <p:cNvSpPr/>
          <p:nvPr/>
        </p:nvSpPr>
        <p:spPr>
          <a:xfrm>
            <a:off x="1027075" y="826352"/>
            <a:ext cx="10933200" cy="50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278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1834"/>
              <a:buChar char="›"/>
            </a:pPr>
            <a:r>
              <a:rPr lang="en-US" sz="1834">
                <a:solidFill>
                  <a:srgbClr val="2F2F2F"/>
                </a:solidFill>
              </a:rPr>
              <a:t>C</a:t>
            </a:r>
            <a:r>
              <a:rPr lang="en-US" sz="2034">
                <a:solidFill>
                  <a:srgbClr val="2F2F2F"/>
                </a:solidFill>
              </a:rPr>
              <a:t>ode is new - seed code dropped on 12/24/2020</a:t>
            </a:r>
            <a:endParaRPr sz="2034">
              <a:solidFill>
                <a:srgbClr val="2F2F2F"/>
              </a:solidFill>
            </a:endParaRPr>
          </a:p>
          <a:p>
            <a:pPr indent="-2405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34"/>
              <a:buChar char="›"/>
            </a:pPr>
            <a:r>
              <a:rPr lang="en-US" sz="2034">
                <a:solidFill>
                  <a:srgbClr val="2F2F2F"/>
                </a:solidFill>
              </a:rPr>
              <a:t>TSC established</a:t>
            </a:r>
            <a:endParaRPr sz="2034">
              <a:solidFill>
                <a:srgbClr val="2F2F2F"/>
              </a:solidFill>
            </a:endParaRPr>
          </a:p>
          <a:p>
            <a:pPr indent="-357758" lvl="1" marL="9144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2F2F2F"/>
              </a:buClr>
              <a:buSzPts val="2034"/>
              <a:buChar char="○"/>
            </a:pPr>
            <a:r>
              <a:rPr lang="en-US" sz="2034">
                <a:solidFill>
                  <a:srgbClr val="2F2F2F"/>
                </a:solidFill>
              </a:rPr>
              <a:t>13 TSC members from 13 separate companies</a:t>
            </a:r>
            <a:endParaRPr sz="2034">
              <a:solidFill>
                <a:srgbClr val="2F2F2F"/>
              </a:solidFill>
            </a:endParaRPr>
          </a:p>
          <a:p>
            <a:pPr indent="-2405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34"/>
              <a:buChar char="›"/>
            </a:pPr>
            <a:r>
              <a:rPr lang="en-US" sz="2034">
                <a:solidFill>
                  <a:srgbClr val="2F2F2F"/>
                </a:solidFill>
              </a:rPr>
              <a:t>Weekly TSC meeting established</a:t>
            </a:r>
            <a:endParaRPr sz="2034">
              <a:solidFill>
                <a:srgbClr val="2F2F2F"/>
              </a:solidFill>
            </a:endParaRPr>
          </a:p>
          <a:p>
            <a:pPr indent="-2405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34"/>
              <a:buChar char="›"/>
            </a:pPr>
            <a:r>
              <a:rPr lang="en-US" sz="2034">
                <a:solidFill>
                  <a:srgbClr val="2F2F2F"/>
                </a:solidFill>
              </a:rPr>
              <a:t>Bi-weekly general community meeting established</a:t>
            </a:r>
            <a:endParaRPr sz="2034">
              <a:solidFill>
                <a:srgbClr val="2F2F2F"/>
              </a:solidFill>
            </a:endParaRPr>
          </a:p>
          <a:p>
            <a:pPr indent="-2405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34"/>
              <a:buChar char="›"/>
            </a:pPr>
            <a:r>
              <a:rPr lang="en-US" sz="2034" strike="noStrike">
                <a:solidFill>
                  <a:srgbClr val="2F2F2F"/>
                </a:solidFill>
              </a:rPr>
              <a:t>Mailing </a:t>
            </a:r>
            <a:r>
              <a:rPr lang="en-US" sz="2034">
                <a:solidFill>
                  <a:srgbClr val="2F2F2F"/>
                </a:solidFill>
              </a:rPr>
              <a:t>L</a:t>
            </a:r>
            <a:r>
              <a:rPr lang="en-US" sz="2034" strike="noStrike">
                <a:solidFill>
                  <a:srgbClr val="2F2F2F"/>
                </a:solidFill>
              </a:rPr>
              <a:t>ist Subscribers: 10</a:t>
            </a:r>
            <a:r>
              <a:rPr lang="en-US" sz="2034">
                <a:solidFill>
                  <a:srgbClr val="2F2F2F"/>
                </a:solidFill>
              </a:rPr>
              <a:t>2</a:t>
            </a:r>
            <a:r>
              <a:rPr lang="en-US" sz="2034" strike="noStrike">
                <a:solidFill>
                  <a:srgbClr val="2F2F2F"/>
                </a:solidFill>
              </a:rPr>
              <a:t> members &amp; growing</a:t>
            </a:r>
            <a:endParaRPr sz="1600"/>
          </a:p>
          <a:p>
            <a:pPr indent="-2405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34"/>
              <a:buChar char="›"/>
            </a:pPr>
            <a:r>
              <a:rPr lang="en-US" sz="2034" strike="noStrike">
                <a:solidFill>
                  <a:srgbClr val="2F2F2F"/>
                </a:solidFill>
              </a:rPr>
              <a:t>Represented Companies/Entities: 39 (based on mailing list from formation through </a:t>
            </a:r>
            <a:r>
              <a:rPr lang="en-US" sz="2034">
                <a:solidFill>
                  <a:srgbClr val="2F2F2F"/>
                </a:solidFill>
              </a:rPr>
              <a:t>EOY 2020</a:t>
            </a:r>
            <a:r>
              <a:rPr lang="en-US" sz="2034" strike="noStrike">
                <a:solidFill>
                  <a:srgbClr val="2F2F2F"/>
                </a:solidFill>
              </a:rPr>
              <a:t>)</a:t>
            </a:r>
            <a:endParaRPr sz="1600"/>
          </a:p>
          <a:p>
            <a:pPr indent="-2405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34"/>
              <a:buChar char="›"/>
            </a:pPr>
            <a:r>
              <a:rPr lang="en-US" sz="2034" strike="noStrike">
                <a:solidFill>
                  <a:srgbClr val="2F2F2F"/>
                </a:solidFill>
              </a:rPr>
              <a:t>Number of </a:t>
            </a:r>
            <a:r>
              <a:rPr lang="en-US" sz="2034">
                <a:solidFill>
                  <a:srgbClr val="2F2F2F"/>
                </a:solidFill>
              </a:rPr>
              <a:t>repositories: 10</a:t>
            </a:r>
            <a:endParaRPr sz="2034" strike="noStrike">
              <a:solidFill>
                <a:schemeClr val="dk1"/>
              </a:solidFill>
            </a:endParaRPr>
          </a:p>
          <a:p>
            <a:pPr indent="-2405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34"/>
              <a:buChar char="›"/>
            </a:pPr>
            <a:r>
              <a:rPr lang="en-US" sz="2034" strike="noStrike">
                <a:solidFill>
                  <a:srgbClr val="2F2F2F"/>
                </a:solidFill>
              </a:rPr>
              <a:t>Number of commit</a:t>
            </a:r>
            <a:r>
              <a:rPr lang="en-US" sz="2034">
                <a:solidFill>
                  <a:srgbClr val="2F2F2F"/>
                </a:solidFill>
              </a:rPr>
              <a:t>s: 105 (code and non-code)</a:t>
            </a:r>
            <a:endParaRPr sz="2034" strike="noStrike">
              <a:solidFill>
                <a:schemeClr val="dk1"/>
              </a:solidFill>
            </a:endParaRPr>
          </a:p>
          <a:p>
            <a:pPr indent="-2405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34"/>
              <a:buChar char="›"/>
            </a:pPr>
            <a:r>
              <a:rPr lang="en-US" sz="2034" strike="noStrike">
                <a:solidFill>
                  <a:srgbClr val="2F2F2F"/>
                </a:solidFill>
              </a:rPr>
              <a:t>Number of active committers: </a:t>
            </a:r>
            <a:r>
              <a:rPr lang="en-US" sz="2034">
                <a:solidFill>
                  <a:srgbClr val="2F2F2F"/>
                </a:solidFill>
              </a:rPr>
              <a:t>15</a:t>
            </a:r>
            <a:endParaRPr sz="2034">
              <a:solidFill>
                <a:srgbClr val="2F2F2F"/>
              </a:solidFill>
            </a:endParaRPr>
          </a:p>
          <a:p>
            <a:pPr indent="-2405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2F2F2F"/>
              </a:buClr>
              <a:buSzPts val="2034"/>
              <a:buChar char="›"/>
            </a:pPr>
            <a:r>
              <a:rPr lang="en-US" sz="2034">
                <a:solidFill>
                  <a:srgbClr val="2F2F2F"/>
                </a:solidFill>
              </a:rPr>
              <a:t>GitHub Activity 12/29/2020 through 01/11/2021: 785 views, 88 unique visitors</a:t>
            </a:r>
            <a:endParaRPr sz="2034">
              <a:solidFill>
                <a:srgbClr val="2F2F2F"/>
              </a:solidFill>
            </a:endParaRPr>
          </a:p>
          <a:p>
            <a:pPr indent="-240579" lvl="0" marL="22860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Clr>
                <a:srgbClr val="168FDF"/>
              </a:buClr>
              <a:buSzPts val="2034"/>
              <a:buChar char="›"/>
            </a:pPr>
            <a:r>
              <a:rPr lang="en-US" sz="2034" strike="noStrike">
                <a:solidFill>
                  <a:srgbClr val="2F2F2F"/>
                </a:solidFill>
              </a:rPr>
              <a:t>Wiki edits: 42 revisions</a:t>
            </a:r>
            <a:endParaRPr sz="2034">
              <a:solidFill>
                <a:srgbClr val="2F2F2F"/>
              </a:solidFill>
              <a:highlight>
                <a:srgbClr val="FFFF00"/>
              </a:highlight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1834">
              <a:solidFill>
                <a:srgbClr val="2F2F2F"/>
              </a:solidFill>
              <a:highlight>
                <a:srgbClr val="FFFF00"/>
              </a:highlight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1234" strike="noStrike">
              <a:solidFill>
                <a:schemeClr val="dk1"/>
              </a:solidFill>
            </a:endParaRPr>
          </a:p>
        </p:txBody>
      </p:sp>
      <p:sp>
        <p:nvSpPr>
          <p:cNvPr id="386" name="Google Shape;386;gaa136b9c4f_1_0"/>
          <p:cNvSpPr/>
          <p:nvPr/>
        </p:nvSpPr>
        <p:spPr>
          <a:xfrm>
            <a:off x="607320" y="6583680"/>
            <a:ext cx="33678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a9627a6ad0_2_212"/>
          <p:cNvSpPr/>
          <p:nvPr/>
        </p:nvSpPr>
        <p:spPr>
          <a:xfrm>
            <a:off x="624960" y="441240"/>
            <a:ext cx="10933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strike="noStrike">
                <a:solidFill>
                  <a:srgbClr val="168FDF"/>
                </a:solidFill>
              </a:rPr>
              <a:t>XGVela- Potential Cross-Project Interaction </a:t>
            </a:r>
            <a:endParaRPr sz="3600" strike="noStrike">
              <a:solidFill>
                <a:schemeClr val="dk1"/>
              </a:solidFill>
            </a:endParaRPr>
          </a:p>
        </p:txBody>
      </p:sp>
      <p:sp>
        <p:nvSpPr>
          <p:cNvPr id="393" name="Google Shape;393;ga9627a6ad0_2_212"/>
          <p:cNvSpPr/>
          <p:nvPr/>
        </p:nvSpPr>
        <p:spPr>
          <a:xfrm>
            <a:off x="607320" y="6659880"/>
            <a:ext cx="33678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4" name="Google Shape;394;ga9627a6ad0_2_212"/>
          <p:cNvGrpSpPr/>
          <p:nvPr/>
        </p:nvGrpSpPr>
        <p:grpSpPr>
          <a:xfrm>
            <a:off x="857242" y="1376034"/>
            <a:ext cx="1813098" cy="1278357"/>
            <a:chOff x="4106623" y="2338987"/>
            <a:chExt cx="1481410" cy="999732"/>
          </a:xfrm>
        </p:grpSpPr>
        <p:sp>
          <p:nvSpPr>
            <p:cNvPr id="395" name="Google Shape;395;ga9627a6ad0_2_212"/>
            <p:cNvSpPr/>
            <p:nvPr/>
          </p:nvSpPr>
          <p:spPr>
            <a:xfrm>
              <a:off x="4126527" y="2338987"/>
              <a:ext cx="1461505" cy="999732"/>
            </a:xfrm>
            <a:prstGeom prst="roundRect">
              <a:avLst>
                <a:gd fmla="val 16667" name="adj"/>
              </a:avLst>
            </a:prstGeom>
            <a:solidFill>
              <a:srgbClr val="A5C3FF"/>
            </a:solidFill>
            <a:ln>
              <a:noFill/>
            </a:ln>
            <a:effectLst>
              <a:outerShdw blurRad="149987" algn="ctr" dir="8460000" dist="250190">
                <a:srgbClr val="000000">
                  <a:alpha val="2784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96" name="Google Shape;396;ga9627a6ad0_2_212"/>
            <p:cNvSpPr/>
            <p:nvPr/>
          </p:nvSpPr>
          <p:spPr>
            <a:xfrm>
              <a:off x="4222667" y="2436085"/>
              <a:ext cx="1236947" cy="798108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19050">
              <a:solidFill>
                <a:srgbClr val="005DF0"/>
              </a:solidFill>
              <a:prstDash val="solid"/>
              <a:miter lim="8000"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97" name="Google Shape;397;ga9627a6ad0_2_212"/>
            <p:cNvSpPr txBox="1"/>
            <p:nvPr/>
          </p:nvSpPr>
          <p:spPr>
            <a:xfrm>
              <a:off x="4106623" y="2494616"/>
              <a:ext cx="1481410" cy="2692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</a:rPr>
                <a:t>PaaS &amp; Platform</a:t>
              </a:r>
              <a:endParaRPr/>
            </a:p>
          </p:txBody>
        </p:sp>
        <p:pic>
          <p:nvPicPr>
            <p:cNvPr id="398" name="Google Shape;398;ga9627a6ad0_2_2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522877" y="2769498"/>
              <a:ext cx="701377" cy="38849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9" name="Google Shape;399;ga9627a6ad0_2_212"/>
          <p:cNvGrpSpPr/>
          <p:nvPr/>
        </p:nvGrpSpPr>
        <p:grpSpPr>
          <a:xfrm>
            <a:off x="958812" y="3024906"/>
            <a:ext cx="1593480" cy="1053595"/>
            <a:chOff x="4883207" y="4569402"/>
            <a:chExt cx="1593480" cy="1053595"/>
          </a:xfrm>
        </p:grpSpPr>
        <p:grpSp>
          <p:nvGrpSpPr>
            <p:cNvPr id="400" name="Google Shape;400;ga9627a6ad0_2_212"/>
            <p:cNvGrpSpPr/>
            <p:nvPr/>
          </p:nvGrpSpPr>
          <p:grpSpPr>
            <a:xfrm>
              <a:off x="4883207" y="4569402"/>
              <a:ext cx="1593480" cy="1053595"/>
              <a:chOff x="4039747" y="4214970"/>
              <a:chExt cx="1181274" cy="814501"/>
            </a:xfrm>
          </p:grpSpPr>
          <p:sp>
            <p:nvSpPr>
              <p:cNvPr id="401" name="Google Shape;401;ga9627a6ad0_2_212"/>
              <p:cNvSpPr/>
              <p:nvPr/>
            </p:nvSpPr>
            <p:spPr>
              <a:xfrm>
                <a:off x="4039747" y="4214970"/>
                <a:ext cx="1181274" cy="814501"/>
              </a:xfrm>
              <a:prstGeom prst="roundRect">
                <a:avLst>
                  <a:gd fmla="val 16667" name="adj"/>
                </a:avLst>
              </a:prstGeom>
              <a:solidFill>
                <a:srgbClr val="A5C3FF"/>
              </a:solidFill>
              <a:ln>
                <a:noFill/>
              </a:ln>
              <a:effectLst>
                <a:outerShdw blurRad="149987" algn="ctr" dir="8460000" dist="250190">
                  <a:srgbClr val="000000">
                    <a:alpha val="2784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-360363" lvl="0" marL="360363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402" name="Google Shape;402;ga9627a6ad0_2_212"/>
              <p:cNvSpPr/>
              <p:nvPr/>
            </p:nvSpPr>
            <p:spPr>
              <a:xfrm>
                <a:off x="4116949" y="4302611"/>
                <a:ext cx="1001671" cy="646330"/>
              </a:xfrm>
              <a:prstGeom prst="roundRect">
                <a:avLst>
                  <a:gd fmla="val 16667" name="adj"/>
                </a:avLst>
              </a:prstGeom>
              <a:solidFill>
                <a:schemeClr val="lt1"/>
              </a:solidFill>
              <a:ln cap="flat" cmpd="sng" w="19050">
                <a:solidFill>
                  <a:srgbClr val="005DF0"/>
                </a:solidFill>
                <a:prstDash val="solid"/>
                <a:miter lim="8000"/>
                <a:headEnd len="sm" w="sm" type="none"/>
                <a:tailEnd len="sm" w="sm" type="none"/>
              </a:ln>
              <a:effectLst>
                <a:outerShdw blurRad="40000" rotWithShape="0" dir="5400000" dist="23000">
                  <a:srgbClr val="000000">
                    <a:alpha val="34901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-360363" lvl="0" marL="360363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403" name="Google Shape;403;ga9627a6ad0_2_212"/>
              <p:cNvSpPr txBox="1"/>
              <p:nvPr/>
            </p:nvSpPr>
            <p:spPr>
              <a:xfrm>
                <a:off x="4041331" y="4312605"/>
                <a:ext cx="1152900" cy="30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400">
                    <a:solidFill>
                      <a:schemeClr val="dk1"/>
                    </a:solidFill>
                  </a:rPr>
                  <a:t>Orchestration</a:t>
                </a:r>
                <a:endParaRPr/>
              </a:p>
            </p:txBody>
          </p:sp>
        </p:grpSp>
        <p:pic>
          <p:nvPicPr>
            <p:cNvPr id="404" name="Google Shape;404;ga9627a6ad0_2_212"/>
            <p:cNvPicPr preferRelativeResize="0"/>
            <p:nvPr/>
          </p:nvPicPr>
          <p:blipFill rotWithShape="1">
            <a:blip r:embed="rId4">
              <a:alphaModFix/>
            </a:blip>
            <a:srcRect b="67641" l="15895" r="12104" t="0"/>
            <a:stretch/>
          </p:blipFill>
          <p:spPr>
            <a:xfrm>
              <a:off x="5214900" y="5073056"/>
              <a:ext cx="1012353" cy="32053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05" name="Google Shape;405;ga9627a6ad0_2_212"/>
          <p:cNvGrpSpPr/>
          <p:nvPr/>
        </p:nvGrpSpPr>
        <p:grpSpPr>
          <a:xfrm>
            <a:off x="1026038" y="4995826"/>
            <a:ext cx="1572071" cy="1046795"/>
            <a:chOff x="3769289" y="4157730"/>
            <a:chExt cx="655598" cy="1204536"/>
          </a:xfrm>
        </p:grpSpPr>
        <p:sp>
          <p:nvSpPr>
            <p:cNvPr id="406" name="Google Shape;406;ga9627a6ad0_2_212"/>
            <p:cNvSpPr/>
            <p:nvPr/>
          </p:nvSpPr>
          <p:spPr>
            <a:xfrm>
              <a:off x="3769289" y="4157730"/>
              <a:ext cx="655598" cy="1204536"/>
            </a:xfrm>
            <a:prstGeom prst="roundRect">
              <a:avLst>
                <a:gd fmla="val 16667" name="adj"/>
              </a:avLst>
            </a:prstGeom>
            <a:solidFill>
              <a:srgbClr val="A5C3FF"/>
            </a:solidFill>
            <a:ln>
              <a:noFill/>
            </a:ln>
            <a:effectLst>
              <a:outerShdw blurRad="149987" algn="ctr" dir="8460000" dist="250190">
                <a:srgbClr val="000000">
                  <a:alpha val="2784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07" name="Google Shape;407;ga9627a6ad0_2_212"/>
            <p:cNvSpPr/>
            <p:nvPr/>
          </p:nvSpPr>
          <p:spPr>
            <a:xfrm>
              <a:off x="3820926" y="4293960"/>
              <a:ext cx="558125" cy="914401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19050">
              <a:solidFill>
                <a:srgbClr val="005DF0"/>
              </a:solidFill>
              <a:prstDash val="solid"/>
              <a:miter lim="8000"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08" name="Google Shape;408;ga9627a6ad0_2_212"/>
            <p:cNvSpPr txBox="1"/>
            <p:nvPr/>
          </p:nvSpPr>
          <p:spPr>
            <a:xfrm>
              <a:off x="3820990" y="4301683"/>
              <a:ext cx="558000" cy="29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</a:rPr>
                <a:t>Integration</a:t>
              </a:r>
              <a:endParaRPr/>
            </a:p>
          </p:txBody>
        </p:sp>
      </p:grpSp>
      <p:pic>
        <p:nvPicPr>
          <p:cNvPr descr="F:\epon\LOGO Design\XGvela logo\Design\3.jpg" id="409" name="Google Shape;409;ga9627a6ad0_2_212"/>
          <p:cNvPicPr preferRelativeResize="0"/>
          <p:nvPr/>
        </p:nvPicPr>
        <p:blipFill rotWithShape="1">
          <a:blip r:embed="rId5">
            <a:alphaModFix/>
          </a:blip>
          <a:srcRect b="32728" l="37303" r="35220" t="22253"/>
          <a:stretch/>
        </p:blipFill>
        <p:spPr>
          <a:xfrm>
            <a:off x="5385641" y="2371145"/>
            <a:ext cx="1411839" cy="16362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0" name="Google Shape;410;ga9627a6ad0_2_212"/>
          <p:cNvGrpSpPr/>
          <p:nvPr/>
        </p:nvGrpSpPr>
        <p:grpSpPr>
          <a:xfrm>
            <a:off x="3753525" y="5694250"/>
            <a:ext cx="1555252" cy="907560"/>
            <a:chOff x="7406097" y="4559848"/>
            <a:chExt cx="1555252" cy="907560"/>
          </a:xfrm>
        </p:grpSpPr>
        <p:grpSp>
          <p:nvGrpSpPr>
            <p:cNvPr id="411" name="Google Shape;411;ga9627a6ad0_2_212"/>
            <p:cNvGrpSpPr/>
            <p:nvPr/>
          </p:nvGrpSpPr>
          <p:grpSpPr>
            <a:xfrm>
              <a:off x="7406097" y="4559848"/>
              <a:ext cx="1555252" cy="907560"/>
              <a:chOff x="3564012" y="4157730"/>
              <a:chExt cx="648584" cy="1044320"/>
            </a:xfrm>
          </p:grpSpPr>
          <p:sp>
            <p:nvSpPr>
              <p:cNvPr id="412" name="Google Shape;412;ga9627a6ad0_2_212"/>
              <p:cNvSpPr/>
              <p:nvPr/>
            </p:nvSpPr>
            <p:spPr>
              <a:xfrm>
                <a:off x="3564012" y="4157730"/>
                <a:ext cx="648584" cy="1044320"/>
              </a:xfrm>
              <a:prstGeom prst="roundRect">
                <a:avLst>
                  <a:gd fmla="val 16667" name="adj"/>
                </a:avLst>
              </a:prstGeom>
              <a:solidFill>
                <a:srgbClr val="A5C3FF"/>
              </a:solidFill>
              <a:ln>
                <a:noFill/>
              </a:ln>
              <a:effectLst>
                <a:outerShdw blurRad="149987" algn="ctr" dir="8460000" dist="250190">
                  <a:srgbClr val="000000">
                    <a:alpha val="27843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-360363" lvl="0" marL="360363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413" name="Google Shape;413;ga9627a6ad0_2_212"/>
              <p:cNvSpPr/>
              <p:nvPr/>
            </p:nvSpPr>
            <p:spPr>
              <a:xfrm>
                <a:off x="3623331" y="4294465"/>
                <a:ext cx="543430" cy="817076"/>
              </a:xfrm>
              <a:prstGeom prst="roundRect">
                <a:avLst>
                  <a:gd fmla="val 16667" name="adj"/>
                </a:avLst>
              </a:prstGeom>
              <a:solidFill>
                <a:schemeClr val="lt1"/>
              </a:solidFill>
              <a:ln cap="flat" cmpd="sng" w="19050">
                <a:solidFill>
                  <a:srgbClr val="005DF0"/>
                </a:solidFill>
                <a:prstDash val="solid"/>
                <a:miter lim="8000"/>
                <a:headEnd len="sm" w="sm" type="none"/>
                <a:tailEnd len="sm" w="sm" type="none"/>
              </a:ln>
              <a:effectLst>
                <a:outerShdw blurRad="40000" rotWithShape="0" dir="5400000" dist="23000">
                  <a:srgbClr val="000000">
                    <a:alpha val="34901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-360363" lvl="0" marL="360363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sz="24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414" name="Google Shape;414;ga9627a6ad0_2_212"/>
              <p:cNvSpPr txBox="1"/>
              <p:nvPr/>
            </p:nvSpPr>
            <p:spPr>
              <a:xfrm>
                <a:off x="3682069" y="4310406"/>
                <a:ext cx="389103" cy="3026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400">
                    <a:solidFill>
                      <a:schemeClr val="dk1"/>
                    </a:solidFill>
                  </a:rPr>
                  <a:t>Testing</a:t>
                </a:r>
                <a:endParaRPr/>
              </a:p>
            </p:txBody>
          </p:sp>
        </p:grpSp>
        <p:sp>
          <p:nvSpPr>
            <p:cNvPr id="415" name="Google Shape;415;ga9627a6ad0_2_212"/>
            <p:cNvSpPr/>
            <p:nvPr/>
          </p:nvSpPr>
          <p:spPr>
            <a:xfrm>
              <a:off x="7549182" y="4958723"/>
              <a:ext cx="1212900" cy="3849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b="1" lang="en-US" sz="200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Anuket</a:t>
              </a:r>
              <a:endParaRPr b="1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cxnSp>
        <p:nvCxnSpPr>
          <p:cNvPr id="416" name="Google Shape;416;ga9627a6ad0_2_212"/>
          <p:cNvCxnSpPr>
            <a:stCxn id="395" idx="3"/>
            <a:endCxn id="409" idx="0"/>
          </p:cNvCxnSpPr>
          <p:nvPr/>
        </p:nvCxnSpPr>
        <p:spPr>
          <a:xfrm>
            <a:off x="2670338" y="2015212"/>
            <a:ext cx="3421200" cy="355800"/>
          </a:xfrm>
          <a:prstGeom prst="bentConnector2">
            <a:avLst/>
          </a:prstGeom>
          <a:noFill/>
          <a:ln cap="flat" cmpd="sng" w="9525">
            <a:solidFill>
              <a:srgbClr val="2B9EFC"/>
            </a:solidFill>
            <a:prstDash val="solid"/>
            <a:miter lim="8000"/>
            <a:headEnd len="sm" w="sm" type="none"/>
            <a:tailEnd len="med" w="med" type="triangle"/>
          </a:ln>
        </p:spPr>
      </p:cxnSp>
      <p:sp>
        <p:nvSpPr>
          <p:cNvPr id="417" name="Google Shape;417;ga9627a6ad0_2_212"/>
          <p:cNvSpPr/>
          <p:nvPr/>
        </p:nvSpPr>
        <p:spPr>
          <a:xfrm>
            <a:off x="2670351" y="2604330"/>
            <a:ext cx="27231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07999" lvl="0" marL="107999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  <a:highlight>
                  <a:srgbClr val="FFFFFF"/>
                </a:highlight>
              </a:rPr>
              <a:t>XGVela manages PaaS capabilities</a:t>
            </a:r>
            <a:endParaRPr>
              <a:highlight>
                <a:srgbClr val="FFFFFF"/>
              </a:highlight>
            </a:endParaRPr>
          </a:p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  <a:highlight>
                  <a:srgbClr val="FFFFFF"/>
                </a:highlight>
              </a:rPr>
              <a:t>XGVela plays as PaaS resource for ONAP orchestration, and serves ONAP service management</a:t>
            </a:r>
            <a:endParaRPr>
              <a:highlight>
                <a:srgbClr val="FFFFFF"/>
              </a:highlight>
            </a:endParaRPr>
          </a:p>
        </p:txBody>
      </p:sp>
      <p:cxnSp>
        <p:nvCxnSpPr>
          <p:cNvPr id="418" name="Google Shape;418;ga9627a6ad0_2_212"/>
          <p:cNvCxnSpPr>
            <a:stCxn id="401" idx="3"/>
            <a:endCxn id="409" idx="1"/>
          </p:cNvCxnSpPr>
          <p:nvPr/>
        </p:nvCxnSpPr>
        <p:spPr>
          <a:xfrm flipH="1" rot="10800000">
            <a:off x="2552292" y="3189303"/>
            <a:ext cx="2833200" cy="362400"/>
          </a:xfrm>
          <a:prstGeom prst="bentConnector3">
            <a:avLst>
              <a:gd fmla="val 5177" name="adj1"/>
            </a:avLst>
          </a:prstGeom>
          <a:noFill/>
          <a:ln cap="flat" cmpd="sng" w="9525">
            <a:solidFill>
              <a:srgbClr val="2B9EFC"/>
            </a:solidFill>
            <a:prstDash val="solid"/>
            <a:miter lim="8000"/>
            <a:headEnd len="med" w="med" type="triangle"/>
            <a:tailEnd len="med" w="med" type="triangle"/>
          </a:ln>
        </p:spPr>
      </p:cxnSp>
      <p:sp>
        <p:nvSpPr>
          <p:cNvPr id="419" name="Google Shape;419;ga9627a6ad0_2_212"/>
          <p:cNvSpPr/>
          <p:nvPr/>
        </p:nvSpPr>
        <p:spPr>
          <a:xfrm>
            <a:off x="2766349" y="1413935"/>
            <a:ext cx="34800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Select General PaaS projects from CNCF</a:t>
            </a:r>
            <a:endParaRPr/>
          </a:p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Implement adaptation &amp; enhancement of telco requirements in XGVela</a:t>
            </a:r>
            <a:endParaRPr/>
          </a:p>
        </p:txBody>
      </p:sp>
      <p:cxnSp>
        <p:nvCxnSpPr>
          <p:cNvPr id="420" name="Google Shape;420;ga9627a6ad0_2_212"/>
          <p:cNvCxnSpPr>
            <a:stCxn id="421" idx="2"/>
            <a:endCxn id="406" idx="0"/>
          </p:cNvCxnSpPr>
          <p:nvPr/>
        </p:nvCxnSpPr>
        <p:spPr>
          <a:xfrm rot="5400000">
            <a:off x="3265945" y="2583993"/>
            <a:ext cx="957900" cy="3865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2B9EFC"/>
            </a:solidFill>
            <a:prstDash val="solid"/>
            <a:miter lim="8000"/>
            <a:headEnd len="sm" w="sm" type="none"/>
            <a:tailEnd len="med" w="med" type="triangle"/>
          </a:ln>
        </p:spPr>
      </p:cxnSp>
      <p:sp>
        <p:nvSpPr>
          <p:cNvPr id="422" name="Google Shape;422;ga9627a6ad0_2_212"/>
          <p:cNvSpPr/>
          <p:nvPr/>
        </p:nvSpPr>
        <p:spPr>
          <a:xfrm>
            <a:off x="2067802" y="4113186"/>
            <a:ext cx="38115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XGVela define E2E use case leveraging XGVela Telco PaaS</a:t>
            </a:r>
            <a:endParaRPr/>
          </a:p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Akraino implements BP by integrating XGVela and other required upstream projects</a:t>
            </a:r>
            <a:endParaRPr/>
          </a:p>
        </p:txBody>
      </p:sp>
      <p:sp>
        <p:nvSpPr>
          <p:cNvPr id="421" name="Google Shape;421;ga9627a6ad0_2_212"/>
          <p:cNvSpPr/>
          <p:nvPr/>
        </p:nvSpPr>
        <p:spPr>
          <a:xfrm>
            <a:off x="5119045" y="3804243"/>
            <a:ext cx="11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-155871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34"/>
              <a:buFont typeface="Helvetica Neue"/>
              <a:buNone/>
            </a:pPr>
            <a:r>
              <a:t/>
            </a:r>
            <a:endParaRPr b="1" sz="1134" strike="noStrike">
              <a:solidFill>
                <a:srgbClr val="2F2F2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423" name="Google Shape;423;ga9627a6ad0_2_212"/>
          <p:cNvCxnSpPr>
            <a:stCxn id="412" idx="1"/>
            <a:endCxn id="409" idx="2"/>
          </p:cNvCxnSpPr>
          <p:nvPr/>
        </p:nvCxnSpPr>
        <p:spPr>
          <a:xfrm flipH="1" rot="10800000">
            <a:off x="3753525" y="4007530"/>
            <a:ext cx="2337900" cy="2140500"/>
          </a:xfrm>
          <a:prstGeom prst="bentConnector4">
            <a:avLst>
              <a:gd fmla="val -9778" name="adj1"/>
              <a:gd fmla="val 53484" name="adj2"/>
            </a:avLst>
          </a:prstGeom>
          <a:noFill/>
          <a:ln cap="flat" cmpd="sng" w="9525">
            <a:solidFill>
              <a:srgbClr val="2B9EFC"/>
            </a:solidFill>
            <a:prstDash val="solid"/>
            <a:miter lim="8000"/>
            <a:headEnd len="med" w="med" type="triangle"/>
            <a:tailEnd len="med" w="med" type="triangle"/>
          </a:ln>
        </p:spPr>
      </p:cxnSp>
      <p:sp>
        <p:nvSpPr>
          <p:cNvPr id="424" name="Google Shape;424;ga9627a6ad0_2_212"/>
          <p:cNvSpPr/>
          <p:nvPr/>
        </p:nvSpPr>
        <p:spPr>
          <a:xfrm>
            <a:off x="3512825" y="5009679"/>
            <a:ext cx="27984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XGVela builds PaaS on CNTT CaaS</a:t>
            </a:r>
            <a:endParaRPr/>
          </a:p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Functional, performance, limitation testing using Anuket testing tools </a:t>
            </a:r>
            <a:endParaRPr/>
          </a:p>
        </p:txBody>
      </p:sp>
      <p:grpSp>
        <p:nvGrpSpPr>
          <p:cNvPr id="425" name="Google Shape;425;ga9627a6ad0_2_212"/>
          <p:cNvGrpSpPr/>
          <p:nvPr/>
        </p:nvGrpSpPr>
        <p:grpSpPr>
          <a:xfrm>
            <a:off x="9699878" y="1183514"/>
            <a:ext cx="1572069" cy="1107171"/>
            <a:chOff x="9654462" y="1107709"/>
            <a:chExt cx="1572069" cy="1107171"/>
          </a:xfrm>
        </p:grpSpPr>
        <p:sp>
          <p:nvSpPr>
            <p:cNvPr id="426" name="Google Shape;426;ga9627a6ad0_2_212"/>
            <p:cNvSpPr/>
            <p:nvPr/>
          </p:nvSpPr>
          <p:spPr>
            <a:xfrm>
              <a:off x="9654462" y="1107709"/>
              <a:ext cx="1572069" cy="1107171"/>
            </a:xfrm>
            <a:prstGeom prst="roundRect">
              <a:avLst>
                <a:gd fmla="val 16667" name="adj"/>
              </a:avLst>
            </a:prstGeom>
            <a:solidFill>
              <a:srgbClr val="A5C3FF"/>
            </a:solidFill>
            <a:ln>
              <a:noFill/>
            </a:ln>
            <a:effectLst>
              <a:outerShdw blurRad="149987" algn="ctr" dir="8460000" dist="250190">
                <a:srgbClr val="000000">
                  <a:alpha val="2784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7" name="Google Shape;427;ga9627a6ad0_2_212"/>
            <p:cNvSpPr/>
            <p:nvPr/>
          </p:nvSpPr>
          <p:spPr>
            <a:xfrm>
              <a:off x="9757875" y="1231870"/>
              <a:ext cx="1330523" cy="891569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19050">
              <a:solidFill>
                <a:srgbClr val="005DF0"/>
              </a:solidFill>
              <a:prstDash val="solid"/>
              <a:miter lim="8000"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8" name="Google Shape;428;ga9627a6ad0_2_212"/>
            <p:cNvSpPr txBox="1"/>
            <p:nvPr/>
          </p:nvSpPr>
          <p:spPr>
            <a:xfrm>
              <a:off x="9812804" y="1250042"/>
              <a:ext cx="1220664" cy="3442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</a:rPr>
                <a:t>NFs</a:t>
              </a:r>
              <a:endParaRPr/>
            </a:p>
          </p:txBody>
        </p:sp>
        <p:pic>
          <p:nvPicPr>
            <p:cNvPr id="429" name="Google Shape;429;ga9627a6ad0_2_21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0089653" y="1524441"/>
              <a:ext cx="689135" cy="5181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30" name="Google Shape;430;ga9627a6ad0_2_212"/>
          <p:cNvSpPr/>
          <p:nvPr/>
        </p:nvSpPr>
        <p:spPr>
          <a:xfrm>
            <a:off x="5704463" y="2371145"/>
            <a:ext cx="11175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-155871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134"/>
              <a:buFont typeface="Helvetica Neue"/>
              <a:buNone/>
            </a:pPr>
            <a:r>
              <a:t/>
            </a:r>
            <a:endParaRPr b="1" sz="1134" strike="noStrike">
              <a:solidFill>
                <a:srgbClr val="2F2F2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431" name="Google Shape;431;ga9627a6ad0_2_212"/>
          <p:cNvCxnSpPr>
            <a:stCxn id="426" idx="1"/>
            <a:endCxn id="430" idx="0"/>
          </p:cNvCxnSpPr>
          <p:nvPr/>
        </p:nvCxnSpPr>
        <p:spPr>
          <a:xfrm flipH="1">
            <a:off x="6263078" y="1737099"/>
            <a:ext cx="3436800" cy="633900"/>
          </a:xfrm>
          <a:prstGeom prst="bentConnector2">
            <a:avLst/>
          </a:prstGeom>
          <a:noFill/>
          <a:ln cap="flat" cmpd="sng" w="9525">
            <a:solidFill>
              <a:srgbClr val="2B9EFC"/>
            </a:solidFill>
            <a:prstDash val="solid"/>
            <a:miter lim="8000"/>
            <a:headEnd len="sm" w="sm" type="none"/>
            <a:tailEnd len="med" w="med" type="triangle"/>
          </a:ln>
        </p:spPr>
      </p:cxnSp>
      <p:sp>
        <p:nvSpPr>
          <p:cNvPr id="432" name="Google Shape;432;ga9627a6ad0_2_212"/>
          <p:cNvSpPr/>
          <p:nvPr/>
        </p:nvSpPr>
        <p:spPr>
          <a:xfrm>
            <a:off x="6494234" y="1299832"/>
            <a:ext cx="339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XGVela take 3GPP as input of NF requirements and support NFs implementation with PaaS components</a:t>
            </a:r>
            <a:endParaRPr/>
          </a:p>
        </p:txBody>
      </p:sp>
      <p:grpSp>
        <p:nvGrpSpPr>
          <p:cNvPr id="433" name="Google Shape;433;ga9627a6ad0_2_212"/>
          <p:cNvGrpSpPr/>
          <p:nvPr/>
        </p:nvGrpSpPr>
        <p:grpSpPr>
          <a:xfrm>
            <a:off x="10038169" y="2466051"/>
            <a:ext cx="1572069" cy="868872"/>
            <a:chOff x="9821921" y="2662663"/>
            <a:chExt cx="1572069" cy="868872"/>
          </a:xfrm>
        </p:grpSpPr>
        <p:sp>
          <p:nvSpPr>
            <p:cNvPr id="434" name="Google Shape;434;ga9627a6ad0_2_212"/>
            <p:cNvSpPr/>
            <p:nvPr/>
          </p:nvSpPr>
          <p:spPr>
            <a:xfrm>
              <a:off x="9821921" y="2662663"/>
              <a:ext cx="1572069" cy="868872"/>
            </a:xfrm>
            <a:prstGeom prst="roundRect">
              <a:avLst>
                <a:gd fmla="val 16667" name="adj"/>
              </a:avLst>
            </a:prstGeom>
            <a:solidFill>
              <a:srgbClr val="A5C3FF"/>
            </a:solidFill>
            <a:ln>
              <a:noFill/>
            </a:ln>
            <a:effectLst>
              <a:outerShdw blurRad="149987" algn="ctr" dir="8460000" dist="250190">
                <a:srgbClr val="000000">
                  <a:alpha val="2784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35" name="Google Shape;435;ga9627a6ad0_2_212"/>
            <p:cNvSpPr/>
            <p:nvPr/>
          </p:nvSpPr>
          <p:spPr>
            <a:xfrm>
              <a:off x="9925334" y="2786823"/>
              <a:ext cx="1330523" cy="642177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19050">
              <a:solidFill>
                <a:srgbClr val="005DF0"/>
              </a:solidFill>
              <a:prstDash val="solid"/>
              <a:miter lim="8000"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36" name="Google Shape;436;ga9627a6ad0_2_212"/>
            <p:cNvSpPr txBox="1"/>
            <p:nvPr/>
          </p:nvSpPr>
          <p:spPr>
            <a:xfrm>
              <a:off x="9980263" y="2804995"/>
              <a:ext cx="1220664" cy="3442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</a:rPr>
                <a:t>OSS</a:t>
              </a:r>
              <a:endParaRPr/>
            </a:p>
          </p:txBody>
        </p:sp>
        <p:pic>
          <p:nvPicPr>
            <p:cNvPr id="437" name="Google Shape;437;ga9627a6ad0_2_21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0045576" y="3085131"/>
              <a:ext cx="1090037" cy="2949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38" name="Google Shape;438;ga9627a6ad0_2_212"/>
          <p:cNvGrpSpPr/>
          <p:nvPr/>
        </p:nvGrpSpPr>
        <p:grpSpPr>
          <a:xfrm>
            <a:off x="9817935" y="4222138"/>
            <a:ext cx="1572069" cy="957958"/>
            <a:chOff x="9203761" y="3837562"/>
            <a:chExt cx="1572069" cy="957958"/>
          </a:xfrm>
        </p:grpSpPr>
        <p:sp>
          <p:nvSpPr>
            <p:cNvPr id="439" name="Google Shape;439;ga9627a6ad0_2_212"/>
            <p:cNvSpPr/>
            <p:nvPr/>
          </p:nvSpPr>
          <p:spPr>
            <a:xfrm>
              <a:off x="9203761" y="3837562"/>
              <a:ext cx="1572069" cy="957958"/>
            </a:xfrm>
            <a:prstGeom prst="roundRect">
              <a:avLst>
                <a:gd fmla="val 16667" name="adj"/>
              </a:avLst>
            </a:prstGeom>
            <a:solidFill>
              <a:srgbClr val="A5C3FF"/>
            </a:solidFill>
            <a:ln>
              <a:noFill/>
            </a:ln>
            <a:effectLst>
              <a:outerShdw blurRad="149987" algn="ctr" dir="8460000" dist="250190">
                <a:srgbClr val="000000">
                  <a:alpha val="2784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40" name="Google Shape;440;ga9627a6ad0_2_212"/>
            <p:cNvSpPr/>
            <p:nvPr/>
          </p:nvSpPr>
          <p:spPr>
            <a:xfrm>
              <a:off x="9307174" y="3961722"/>
              <a:ext cx="1330523" cy="744712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19050">
              <a:solidFill>
                <a:srgbClr val="005DF0"/>
              </a:solidFill>
              <a:prstDash val="solid"/>
              <a:miter lim="8000"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41" name="Google Shape;441;ga9627a6ad0_2_212"/>
            <p:cNvSpPr txBox="1"/>
            <p:nvPr/>
          </p:nvSpPr>
          <p:spPr>
            <a:xfrm>
              <a:off x="9266538" y="3944837"/>
              <a:ext cx="1411800" cy="34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</a:rPr>
                <a:t>Architecture</a:t>
              </a:r>
              <a:endParaRPr/>
            </a:p>
          </p:txBody>
        </p:sp>
        <p:pic>
          <p:nvPicPr>
            <p:cNvPr id="442" name="Google Shape;442;ga9627a6ad0_2_212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9536200" y="4324133"/>
              <a:ext cx="907190" cy="29469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43" name="Google Shape;443;ga9627a6ad0_2_212"/>
          <p:cNvGrpSpPr/>
          <p:nvPr/>
        </p:nvGrpSpPr>
        <p:grpSpPr>
          <a:xfrm>
            <a:off x="7856753" y="5549056"/>
            <a:ext cx="1572069" cy="1081744"/>
            <a:chOff x="9428796" y="5271705"/>
            <a:chExt cx="1572069" cy="1081744"/>
          </a:xfrm>
        </p:grpSpPr>
        <p:sp>
          <p:nvSpPr>
            <p:cNvPr id="444" name="Google Shape;444;ga9627a6ad0_2_212"/>
            <p:cNvSpPr/>
            <p:nvPr/>
          </p:nvSpPr>
          <p:spPr>
            <a:xfrm>
              <a:off x="9428796" y="5271705"/>
              <a:ext cx="1572069" cy="1081744"/>
            </a:xfrm>
            <a:prstGeom prst="roundRect">
              <a:avLst>
                <a:gd fmla="val 16667" name="adj"/>
              </a:avLst>
            </a:prstGeom>
            <a:solidFill>
              <a:srgbClr val="A5C3FF"/>
            </a:solidFill>
            <a:ln>
              <a:noFill/>
            </a:ln>
            <a:effectLst>
              <a:outerShdw blurRad="149987" algn="ctr" dir="8460000" dist="250190">
                <a:srgbClr val="000000">
                  <a:alpha val="2784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45" name="Google Shape;445;ga9627a6ad0_2_212"/>
            <p:cNvSpPr/>
            <p:nvPr/>
          </p:nvSpPr>
          <p:spPr>
            <a:xfrm>
              <a:off x="9532209" y="5395865"/>
              <a:ext cx="1330523" cy="878928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19050">
              <a:solidFill>
                <a:srgbClr val="005DF0"/>
              </a:solidFill>
              <a:prstDash val="solid"/>
              <a:miter lim="8000"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60363" lvl="0" marL="360363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46" name="Google Shape;446;ga9627a6ad0_2_212"/>
            <p:cNvSpPr txBox="1"/>
            <p:nvPr/>
          </p:nvSpPr>
          <p:spPr>
            <a:xfrm>
              <a:off x="9587138" y="5414037"/>
              <a:ext cx="1220664" cy="3442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</a:rPr>
                <a:t>Use case</a:t>
              </a:r>
              <a:endParaRPr/>
            </a:p>
          </p:txBody>
        </p:sp>
        <p:pic>
          <p:nvPicPr>
            <p:cNvPr id="447" name="Google Shape;447;ga9627a6ad0_2_212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9799889" y="5688008"/>
              <a:ext cx="913522" cy="502544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448" name="Google Shape;448;ga9627a6ad0_2_212"/>
          <p:cNvCxnSpPr>
            <a:stCxn id="434" idx="1"/>
            <a:endCxn id="409" idx="3"/>
          </p:cNvCxnSpPr>
          <p:nvPr/>
        </p:nvCxnSpPr>
        <p:spPr>
          <a:xfrm flipH="1">
            <a:off x="6797569" y="2900487"/>
            <a:ext cx="3240600" cy="288900"/>
          </a:xfrm>
          <a:prstGeom prst="bentConnector3">
            <a:avLst>
              <a:gd fmla="val 92641" name="adj1"/>
            </a:avLst>
          </a:prstGeom>
          <a:noFill/>
          <a:ln cap="flat" cmpd="sng" w="9525">
            <a:solidFill>
              <a:srgbClr val="2B9EFC"/>
            </a:solidFill>
            <a:prstDash val="solid"/>
            <a:miter lim="8000"/>
            <a:headEnd len="sm" w="sm" type="none"/>
            <a:tailEnd len="med" w="med" type="triangle"/>
          </a:ln>
        </p:spPr>
      </p:cxnSp>
      <p:sp>
        <p:nvSpPr>
          <p:cNvPr id="449" name="Google Shape;449;ga9627a6ad0_2_212"/>
          <p:cNvSpPr/>
          <p:nvPr/>
        </p:nvSpPr>
        <p:spPr>
          <a:xfrm>
            <a:off x="6976661" y="2455887"/>
            <a:ext cx="27231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XGVela follow Open APIs of TM Forum on aspects like resource catalog, performance management ……</a:t>
            </a:r>
            <a:endParaRPr/>
          </a:p>
        </p:txBody>
      </p:sp>
      <p:sp>
        <p:nvSpPr>
          <p:cNvPr id="450" name="Google Shape;450;ga9627a6ad0_2_212"/>
          <p:cNvSpPr/>
          <p:nvPr/>
        </p:nvSpPr>
        <p:spPr>
          <a:xfrm>
            <a:off x="6208334" y="3480583"/>
            <a:ext cx="5943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-7586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394"/>
              <a:buFont typeface="Helvetica Neue"/>
              <a:buNone/>
            </a:pPr>
            <a:r>
              <a:t/>
            </a:r>
            <a:endParaRPr b="1" sz="2394" strike="noStrike">
              <a:solidFill>
                <a:srgbClr val="2F2F2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451" name="Google Shape;451;ga9627a6ad0_2_212"/>
          <p:cNvCxnSpPr>
            <a:stCxn id="439" idx="0"/>
            <a:endCxn id="450" idx="3"/>
          </p:cNvCxnSpPr>
          <p:nvPr/>
        </p:nvCxnSpPr>
        <p:spPr>
          <a:xfrm flipH="1" rot="5400000">
            <a:off x="8442319" y="2060488"/>
            <a:ext cx="522000" cy="3801300"/>
          </a:xfrm>
          <a:prstGeom prst="bentConnector2">
            <a:avLst/>
          </a:prstGeom>
          <a:noFill/>
          <a:ln cap="flat" cmpd="sng" w="9525">
            <a:solidFill>
              <a:srgbClr val="2B9EFC"/>
            </a:solidFill>
            <a:prstDash val="solid"/>
            <a:miter lim="8000"/>
            <a:headEnd len="med" w="med" type="triangle"/>
            <a:tailEnd len="med" w="med" type="triangle"/>
          </a:ln>
        </p:spPr>
      </p:cxnSp>
      <p:sp>
        <p:nvSpPr>
          <p:cNvPr id="452" name="Google Shape;452;ga9627a6ad0_2_212"/>
          <p:cNvSpPr/>
          <p:nvPr/>
        </p:nvSpPr>
        <p:spPr>
          <a:xfrm>
            <a:off x="6921694" y="3463235"/>
            <a:ext cx="3522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XGVela take ETSI as cloud architecture and interaction input</a:t>
            </a:r>
            <a:endParaRPr/>
          </a:p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Further exploration of MANO and PaaS interaction following IFA029</a:t>
            </a:r>
            <a:endParaRPr/>
          </a:p>
        </p:txBody>
      </p:sp>
      <p:cxnSp>
        <p:nvCxnSpPr>
          <p:cNvPr id="453" name="Google Shape;453;ga9627a6ad0_2_212"/>
          <p:cNvCxnSpPr>
            <a:endCxn id="444" idx="1"/>
          </p:cNvCxnSpPr>
          <p:nvPr/>
        </p:nvCxnSpPr>
        <p:spPr>
          <a:xfrm flipH="1" rot="-5400000">
            <a:off x="6138653" y="4371828"/>
            <a:ext cx="2082600" cy="1353600"/>
          </a:xfrm>
          <a:prstGeom prst="bentConnector2">
            <a:avLst/>
          </a:prstGeom>
          <a:noFill/>
          <a:ln cap="flat" cmpd="sng" w="9525">
            <a:solidFill>
              <a:srgbClr val="2B9EFC"/>
            </a:solidFill>
            <a:prstDash val="solid"/>
            <a:miter lim="8000"/>
            <a:headEnd len="med" w="med" type="triangle"/>
            <a:tailEnd len="med" w="med" type="triangle"/>
          </a:ln>
        </p:spPr>
      </p:cxnSp>
      <p:sp>
        <p:nvSpPr>
          <p:cNvPr id="454" name="Google Shape;454;ga9627a6ad0_2_212"/>
          <p:cNvSpPr/>
          <p:nvPr/>
        </p:nvSpPr>
        <p:spPr>
          <a:xfrm>
            <a:off x="6474362" y="4660595"/>
            <a:ext cx="27231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Get PaaS related use cases input from NGMN Cloud Native project</a:t>
            </a:r>
            <a:endParaRPr/>
          </a:p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Define PaaS platform together at implementation level</a:t>
            </a:r>
            <a:endParaRPr/>
          </a:p>
        </p:txBody>
      </p:sp>
      <p:sp>
        <p:nvSpPr>
          <p:cNvPr id="455" name="Google Shape;455;ga9627a6ad0_2_212"/>
          <p:cNvSpPr/>
          <p:nvPr/>
        </p:nvSpPr>
        <p:spPr>
          <a:xfrm>
            <a:off x="1025980" y="79091"/>
            <a:ext cx="11061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08000" lvl="0" marL="108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›"/>
            </a:pPr>
            <a:r>
              <a:rPr lang="en-US" sz="1200">
                <a:solidFill>
                  <a:schemeClr val="dk1"/>
                </a:solidFill>
              </a:rPr>
              <a:t>For details: </a:t>
            </a:r>
            <a:r>
              <a:rPr lang="en-US" sz="1200" u="sng">
                <a:solidFill>
                  <a:schemeClr val="hlink"/>
                </a:solidFill>
                <a:hlinkClick r:id="rId10"/>
              </a:rPr>
              <a:t>https://wiki.lfnetworking.org/display/LN/2020+October+Virtual+Technical+Event+Topic+Proposals#id-2020OctoberVirtualTechnicalEventTopicProposals-Plenary:XGVelaCrossCommunityCollaboration</a:t>
            </a:r>
            <a:r>
              <a:rPr lang="en-US" sz="1200">
                <a:solidFill>
                  <a:schemeClr val="dk1"/>
                </a:solidFill>
              </a:rPr>
              <a:t>  </a:t>
            </a:r>
            <a:endParaRPr/>
          </a:p>
        </p:txBody>
      </p:sp>
      <p:pic>
        <p:nvPicPr>
          <p:cNvPr id="456" name="Google Shape;456;ga9627a6ad0_2_21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266828" y="5422175"/>
            <a:ext cx="1117500" cy="308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b2ef32d418_0_19"/>
          <p:cNvSpPr/>
          <p:nvPr/>
        </p:nvSpPr>
        <p:spPr>
          <a:xfrm>
            <a:off x="624960" y="365040"/>
            <a:ext cx="10933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strike="noStrike">
                <a:solidFill>
                  <a:srgbClr val="168FDF"/>
                </a:solidFill>
              </a:rPr>
              <a:t>Community </a:t>
            </a:r>
            <a:r>
              <a:rPr lang="en-US" sz="3600">
                <a:solidFill>
                  <a:srgbClr val="168FDF"/>
                </a:solidFill>
                <a:extLst>
                  <a:ext uri="http://customooxmlschemas.google.com/">
                    <go:slidesCustomData xmlns:go="http://customooxmlschemas.google.com/" textRoundtripDataId="6"/>
                  </a:ext>
                </a:extLst>
              </a:rPr>
              <a:t>Liaisons</a:t>
            </a:r>
            <a:r>
              <a:rPr lang="en-US" sz="3600">
                <a:solidFill>
                  <a:srgbClr val="168FDF"/>
                </a:solidFill>
              </a:rPr>
              <a:t> </a:t>
            </a:r>
            <a:endParaRPr sz="3600" strike="noStrike">
              <a:solidFill>
                <a:schemeClr val="dk1"/>
              </a:solidFill>
            </a:endParaRPr>
          </a:p>
        </p:txBody>
      </p:sp>
      <p:sp>
        <p:nvSpPr>
          <p:cNvPr id="462" name="Google Shape;462;gb2ef32d418_0_19"/>
          <p:cNvSpPr/>
          <p:nvPr/>
        </p:nvSpPr>
        <p:spPr>
          <a:xfrm>
            <a:off x="607320" y="6583680"/>
            <a:ext cx="33678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63" name="Google Shape;463;gb2ef32d418_0_19"/>
          <p:cNvGraphicFramePr/>
          <p:nvPr/>
        </p:nvGraphicFramePr>
        <p:xfrm>
          <a:off x="1411763" y="1544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{DD02177B-E609-4DB8-8EC4-6A3B9AE6E24A}</a:tableStyleId>
              </a:tblPr>
              <a:tblGrid>
                <a:gridCol w="2571750"/>
                <a:gridCol w="2571750"/>
                <a:gridCol w="4216075"/>
              </a:tblGrid>
              <a:tr h="52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Community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Liaison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Contact</a:t>
                      </a:r>
                      <a:endParaRPr b="1" sz="1600"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</a:tr>
              <a:tr h="52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CNCF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Ying Liu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liuyingyjy@chinamobile.com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52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ONAP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Seshu Kumar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seshu.kumar.m@huawei.com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52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Akraino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Khemendra Kumar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khemendra.kumar@huawei.com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52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Anuket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Ahmed ElSawaf 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aelsawaf.c@stc.com.sa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52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NGMN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Qihui Zhao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zhaoqihui@chinamobile.com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52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ETSI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Ying Li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liyingyjy@chinamobile.com</a:t>
                      </a:r>
                      <a:endParaRPr sz="1500"/>
                    </a:p>
                  </a:txBody>
                  <a:tcPr marT="91425" marB="91425" marR="91425" marL="91425"/>
                </a:tc>
              </a:tr>
              <a:tr h="52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TM</a:t>
                      </a:r>
                      <a:r>
                        <a:rPr lang="en-US" sz="1500"/>
                        <a:t> Forum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Vance Shipley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vances@sigscale.com</a:t>
                      </a:r>
                      <a:endParaRPr sz="15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0183C"/>
      </a:dk2>
      <a:lt2>
        <a:srgbClr val="FFFFFF"/>
      </a:lt2>
      <a:accent1>
        <a:srgbClr val="32A2FE"/>
      </a:accent1>
      <a:accent2>
        <a:srgbClr val="7F7F7F"/>
      </a:accent2>
      <a:accent3>
        <a:srgbClr val="A5A5A5"/>
      </a:accent3>
      <a:accent4>
        <a:srgbClr val="BFBFBF"/>
      </a:accent4>
      <a:accent5>
        <a:srgbClr val="D8D8D8"/>
      </a:accent5>
      <a:accent6>
        <a:srgbClr val="F2F2F2"/>
      </a:accent6>
      <a:hlink>
        <a:srgbClr val="168FDF"/>
      </a:hlink>
      <a:folHlink>
        <a:srgbClr val="168FD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2_Office Theme">
  <a:themeElements>
    <a:clrScheme name="The Linux Foundation">
      <a:dk1>
        <a:srgbClr val="3F3F3F"/>
      </a:dk1>
      <a:lt1>
        <a:srgbClr val="FFFFFF"/>
      </a:lt1>
      <a:dk2>
        <a:srgbClr val="00183C"/>
      </a:dk2>
      <a:lt2>
        <a:srgbClr val="FFFFFF"/>
      </a:lt2>
      <a:accent1>
        <a:srgbClr val="32A2FE"/>
      </a:accent1>
      <a:accent2>
        <a:srgbClr val="7F7F7F"/>
      </a:accent2>
      <a:accent3>
        <a:srgbClr val="A5A5A5"/>
      </a:accent3>
      <a:accent4>
        <a:srgbClr val="BFBFBF"/>
      </a:accent4>
      <a:accent5>
        <a:srgbClr val="D8D8D8"/>
      </a:accent5>
      <a:accent6>
        <a:srgbClr val="F2F2F2"/>
      </a:accent6>
      <a:hlink>
        <a:srgbClr val="168FDF"/>
      </a:hlink>
      <a:folHlink>
        <a:srgbClr val="168FD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0183C"/>
      </a:dk2>
      <a:lt2>
        <a:srgbClr val="FFFFFF"/>
      </a:lt2>
      <a:accent1>
        <a:srgbClr val="32A2FE"/>
      </a:accent1>
      <a:accent2>
        <a:srgbClr val="7F7F7F"/>
      </a:accent2>
      <a:accent3>
        <a:srgbClr val="A5A5A5"/>
      </a:accent3>
      <a:accent4>
        <a:srgbClr val="BFBFBF"/>
      </a:accent4>
      <a:accent5>
        <a:srgbClr val="D8D8D8"/>
      </a:accent5>
      <a:accent6>
        <a:srgbClr val="F2F2F2"/>
      </a:accent6>
      <a:hlink>
        <a:srgbClr val="168FDF"/>
      </a:hlink>
      <a:folHlink>
        <a:srgbClr val="168FD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2020-12-08T16:20:27Z</dcterms:created>
  <dc:creator>LJ Illuzzi</dc:creator>
</cp:coreProperties>
</file>